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handoutMasterIdLst>
    <p:handoutMasterId r:id="rId59"/>
  </p:handoutMasterIdLst>
  <p:sldIdLst>
    <p:sldId id="256" r:id="rId2"/>
    <p:sldId id="287" r:id="rId3"/>
    <p:sldId id="300" r:id="rId4"/>
    <p:sldId id="299" r:id="rId5"/>
    <p:sldId id="298" r:id="rId6"/>
    <p:sldId id="302" r:id="rId7"/>
    <p:sldId id="301" r:id="rId8"/>
    <p:sldId id="297" r:id="rId9"/>
    <p:sldId id="296" r:id="rId10"/>
    <p:sldId id="295" r:id="rId11"/>
    <p:sldId id="304" r:id="rId12"/>
    <p:sldId id="303" r:id="rId13"/>
    <p:sldId id="355" r:id="rId14"/>
    <p:sldId id="307" r:id="rId15"/>
    <p:sldId id="306" r:id="rId16"/>
    <p:sldId id="305" r:id="rId17"/>
    <p:sldId id="263" r:id="rId18"/>
    <p:sldId id="308" r:id="rId19"/>
    <p:sldId id="310" r:id="rId20"/>
    <p:sldId id="311" r:id="rId21"/>
    <p:sldId id="346" r:id="rId22"/>
    <p:sldId id="309" r:id="rId23"/>
    <p:sldId id="350" r:id="rId24"/>
    <p:sldId id="353" r:id="rId25"/>
    <p:sldId id="352" r:id="rId26"/>
    <p:sldId id="351" r:id="rId27"/>
    <p:sldId id="354" r:id="rId28"/>
    <p:sldId id="312" r:id="rId29"/>
    <p:sldId id="313" r:id="rId30"/>
    <p:sldId id="314" r:id="rId31"/>
    <p:sldId id="315" r:id="rId32"/>
    <p:sldId id="316" r:id="rId33"/>
    <p:sldId id="317" r:id="rId34"/>
    <p:sldId id="318" r:id="rId35"/>
    <p:sldId id="319" r:id="rId36"/>
    <p:sldId id="320" r:id="rId37"/>
    <p:sldId id="321" r:id="rId38"/>
    <p:sldId id="322" r:id="rId39"/>
    <p:sldId id="329" r:id="rId40"/>
    <p:sldId id="328" r:id="rId41"/>
    <p:sldId id="327" r:id="rId42"/>
    <p:sldId id="326" r:id="rId43"/>
    <p:sldId id="325" r:id="rId44"/>
    <p:sldId id="324" r:id="rId45"/>
    <p:sldId id="356" r:id="rId46"/>
    <p:sldId id="357" r:id="rId47"/>
    <p:sldId id="331" r:id="rId48"/>
    <p:sldId id="332" r:id="rId49"/>
    <p:sldId id="333" r:id="rId50"/>
    <p:sldId id="334" r:id="rId51"/>
    <p:sldId id="336" r:id="rId52"/>
    <p:sldId id="348" r:id="rId53"/>
    <p:sldId id="347" r:id="rId54"/>
    <p:sldId id="349" r:id="rId55"/>
    <p:sldId id="335" r:id="rId56"/>
    <p:sldId id="337" r:id="rId57"/>
  </p:sldIdLst>
  <p:sldSz cx="12192000" cy="6858000"/>
  <p:notesSz cx="6858000"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713" autoAdjust="0"/>
  </p:normalViewPr>
  <p:slideViewPr>
    <p:cSldViewPr snapToGrid="0">
      <p:cViewPr>
        <p:scale>
          <a:sx n="118" d="100"/>
          <a:sy n="118" d="100"/>
        </p:scale>
        <p:origin x="-276"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r>
              <a:rPr lang="tr-TR"/>
              <a:t>Sağlık,Kültür ve Spor Daire Başkanlığı</a:t>
            </a:r>
          </a:p>
        </p:txBody>
      </p:sp>
      <p:sp>
        <p:nvSpPr>
          <p:cNvPr id="3" name="2 Veri Yer Tutucusu"/>
          <p:cNvSpPr>
            <a:spLocks noGrp="1"/>
          </p:cNvSpPr>
          <p:nvPr>
            <p:ph type="dt" sz="quarter" idx="1"/>
          </p:nvPr>
        </p:nvSpPr>
        <p:spPr>
          <a:xfrm>
            <a:off x="3884613" y="0"/>
            <a:ext cx="2971800" cy="496332"/>
          </a:xfrm>
          <a:prstGeom prst="rect">
            <a:avLst/>
          </a:prstGeom>
        </p:spPr>
        <p:txBody>
          <a:bodyPr vert="horz" lIns="91440" tIns="45720" rIns="91440" bIns="45720" rtlCol="0"/>
          <a:lstStyle>
            <a:lvl1pPr algn="r">
              <a:defRPr sz="1200"/>
            </a:lvl1pPr>
          </a:lstStyle>
          <a:p>
            <a:fld id="{618930E4-ECB6-40BB-99FE-85DBEA858471}" type="datetimeFigureOut">
              <a:rPr lang="tr-TR" smtClean="0"/>
              <a:pPr/>
              <a:t>28.09.2026</a:t>
            </a:fld>
            <a:endParaRPr lang="tr-TR"/>
          </a:p>
        </p:txBody>
      </p:sp>
      <p:sp>
        <p:nvSpPr>
          <p:cNvPr id="4" name="3 Altbilgi Yer Tutucusu"/>
          <p:cNvSpPr>
            <a:spLocks noGrp="1"/>
          </p:cNvSpPr>
          <p:nvPr>
            <p:ph type="ftr" sz="quarter" idx="2"/>
          </p:nvPr>
        </p:nvSpPr>
        <p:spPr>
          <a:xfrm>
            <a:off x="0" y="9428583"/>
            <a:ext cx="2971800" cy="496332"/>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9428583"/>
            <a:ext cx="2971800" cy="496332"/>
          </a:xfrm>
          <a:prstGeom prst="rect">
            <a:avLst/>
          </a:prstGeom>
        </p:spPr>
        <p:txBody>
          <a:bodyPr vert="horz" lIns="91440" tIns="45720" rIns="91440" bIns="45720" rtlCol="0" anchor="b"/>
          <a:lstStyle>
            <a:lvl1pPr algn="r">
              <a:defRPr sz="1200"/>
            </a:lvl1pPr>
          </a:lstStyle>
          <a:p>
            <a:fld id="{44D309E3-54B0-420F-B385-658FD34DF306}" type="slidenum">
              <a:rPr lang="tr-TR" smtClean="0"/>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r>
              <a:rPr lang="tr-TR"/>
              <a:t>Sağlık,Kültür ve Spor Daire Başkanlığı</a:t>
            </a:r>
          </a:p>
        </p:txBody>
      </p:sp>
      <p:sp>
        <p:nvSpPr>
          <p:cNvPr id="3" name="2 Veri Yer Tutucusu"/>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045D4306-9199-4575-99D3-20090E339C8D}" type="datetimeFigureOut">
              <a:rPr lang="tr-TR" smtClean="0"/>
              <a:pPr/>
              <a:t>28.09.2026</a:t>
            </a:fld>
            <a:endParaRPr lang="tr-TR"/>
          </a:p>
        </p:txBody>
      </p:sp>
      <p:sp>
        <p:nvSpPr>
          <p:cNvPr id="4" name="3 Slayt Görüntüsü Yer Tutucusu"/>
          <p:cNvSpPr>
            <a:spLocks noGrp="1" noRot="1" noChangeAspect="1"/>
          </p:cNvSpPr>
          <p:nvPr>
            <p:ph type="sldImg" idx="2"/>
          </p:nvPr>
        </p:nvSpPr>
        <p:spPr>
          <a:xfrm>
            <a:off x="120650" y="744538"/>
            <a:ext cx="6616700" cy="3722687"/>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715153"/>
            <a:ext cx="5486400" cy="4466987"/>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00CE1913-9F41-4537-AD1C-5D566E9F9FCD}" type="slidenum">
              <a:rPr lang="tr-TR" smtClean="0"/>
              <a:pPr/>
              <a:t>‹#›</a:t>
            </a:fld>
            <a:endParaRPr lang="tr-TR"/>
          </a:p>
        </p:txBody>
      </p:sp>
    </p:spTree>
    <p:extLst>
      <p:ext uri="{BB962C8B-B14F-4D97-AF65-F5344CB8AC3E}">
        <p14:creationId xmlns:p14="http://schemas.microsoft.com/office/powerpoint/2010/main" val="3677602800"/>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00CE1913-9F41-4537-AD1C-5D566E9F9FCD}" type="slidenum">
              <a:rPr lang="tr-TR" smtClean="0"/>
              <a:pPr/>
              <a:t>1</a:t>
            </a:fld>
            <a:endParaRPr lang="tr-TR"/>
          </a:p>
        </p:txBody>
      </p:sp>
      <p:sp>
        <p:nvSpPr>
          <p:cNvPr id="5" name="4 Üstbilgi Yer Tutucusu"/>
          <p:cNvSpPr>
            <a:spLocks noGrp="1"/>
          </p:cNvSpPr>
          <p:nvPr>
            <p:ph type="hdr" sz="quarter" idx="11"/>
          </p:nvPr>
        </p:nvSpPr>
        <p:spPr/>
        <p:txBody>
          <a:bodyPr/>
          <a:lstStyle/>
          <a:p>
            <a:r>
              <a:rPr lang="tr-TR"/>
              <a:t>Sağlık,Kültür ve Spor Daire Başkanlığı</a:t>
            </a:r>
          </a:p>
        </p:txBody>
      </p:sp>
      <p:sp>
        <p:nvSpPr>
          <p:cNvPr id="6" name="5 Veri Yer Tutucusu"/>
          <p:cNvSpPr>
            <a:spLocks noGrp="1"/>
          </p:cNvSpPr>
          <p:nvPr>
            <p:ph type="dt" idx="12"/>
          </p:nvPr>
        </p:nvSpPr>
        <p:spPr/>
        <p:txBody>
          <a:bodyPr/>
          <a:lstStyle/>
          <a:p>
            <a:fld id="{045D4306-9199-4575-99D3-20090E339C8D}" type="datetimeFigureOut">
              <a:rPr lang="tr-TR" smtClean="0"/>
              <a:pPr/>
              <a:t>28.09.2026</a:t>
            </a:fld>
            <a:endParaRPr lang="tr-TR"/>
          </a:p>
        </p:txBody>
      </p:sp>
    </p:spTree>
    <p:extLst>
      <p:ext uri="{BB962C8B-B14F-4D97-AF65-F5344CB8AC3E}">
        <p14:creationId xmlns:p14="http://schemas.microsoft.com/office/powerpoint/2010/main" val="1386542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Üstbilgi Yer Tutucusu 3"/>
          <p:cNvSpPr>
            <a:spLocks noGrp="1"/>
          </p:cNvSpPr>
          <p:nvPr>
            <p:ph type="hdr" sz="quarter" idx="10"/>
          </p:nvPr>
        </p:nvSpPr>
        <p:spPr/>
        <p:txBody>
          <a:bodyPr/>
          <a:lstStyle/>
          <a:p>
            <a:r>
              <a:rPr lang="tr-TR"/>
              <a:t>Sağlık,Kültür ve Spor Daire Başkanlığı</a:t>
            </a:r>
          </a:p>
        </p:txBody>
      </p:sp>
      <p:sp>
        <p:nvSpPr>
          <p:cNvPr id="5" name="Veri Yer Tutucusu 4"/>
          <p:cNvSpPr>
            <a:spLocks noGrp="1"/>
          </p:cNvSpPr>
          <p:nvPr>
            <p:ph type="dt" idx="11"/>
          </p:nvPr>
        </p:nvSpPr>
        <p:spPr/>
        <p:txBody>
          <a:bodyPr/>
          <a:lstStyle/>
          <a:p>
            <a:fld id="{8A3B2331-4FEA-437C-A2CB-E408A532C111}" type="datetime1">
              <a:rPr lang="tr-TR" smtClean="0"/>
              <a:t>28.09.2026</a:t>
            </a:fld>
            <a:endParaRPr lang="tr-TR"/>
          </a:p>
        </p:txBody>
      </p:sp>
      <p:sp>
        <p:nvSpPr>
          <p:cNvPr id="6" name="Slayt Numarası Yer Tutucusu 5"/>
          <p:cNvSpPr>
            <a:spLocks noGrp="1"/>
          </p:cNvSpPr>
          <p:nvPr>
            <p:ph type="sldNum" sz="quarter" idx="12"/>
          </p:nvPr>
        </p:nvSpPr>
        <p:spPr/>
        <p:txBody>
          <a:bodyPr/>
          <a:lstStyle/>
          <a:p>
            <a:fld id="{00CE1913-9F41-4537-AD1C-5D566E9F9FCD}" type="slidenum">
              <a:rPr lang="tr-TR" smtClean="0"/>
              <a:pPr/>
              <a:t>7</a:t>
            </a:fld>
            <a:endParaRPr lang="tr-TR"/>
          </a:p>
        </p:txBody>
      </p:sp>
    </p:spTree>
    <p:extLst>
      <p:ext uri="{BB962C8B-B14F-4D97-AF65-F5344CB8AC3E}">
        <p14:creationId xmlns:p14="http://schemas.microsoft.com/office/powerpoint/2010/main" val="548303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Üstbilgi Yer Tutucusu 3"/>
          <p:cNvSpPr>
            <a:spLocks noGrp="1"/>
          </p:cNvSpPr>
          <p:nvPr>
            <p:ph type="hdr" sz="quarter" idx="10"/>
          </p:nvPr>
        </p:nvSpPr>
        <p:spPr/>
        <p:txBody>
          <a:bodyPr/>
          <a:lstStyle/>
          <a:p>
            <a:r>
              <a:rPr lang="tr-TR"/>
              <a:t>Sağlık,Kültür ve Spor Daire Başkanlığı</a:t>
            </a:r>
          </a:p>
        </p:txBody>
      </p:sp>
      <p:sp>
        <p:nvSpPr>
          <p:cNvPr id="5" name="Veri Yer Tutucusu 4"/>
          <p:cNvSpPr>
            <a:spLocks noGrp="1"/>
          </p:cNvSpPr>
          <p:nvPr>
            <p:ph type="dt" idx="11"/>
          </p:nvPr>
        </p:nvSpPr>
        <p:spPr/>
        <p:txBody>
          <a:bodyPr/>
          <a:lstStyle/>
          <a:p>
            <a:fld id="{F0628F08-967F-491E-A7A8-2F9C6E1CF63B}" type="datetime1">
              <a:rPr lang="tr-TR" smtClean="0"/>
              <a:t>28.09.2026</a:t>
            </a:fld>
            <a:endParaRPr lang="tr-TR"/>
          </a:p>
        </p:txBody>
      </p:sp>
      <p:sp>
        <p:nvSpPr>
          <p:cNvPr id="6" name="Slayt Numarası Yer Tutucusu 5"/>
          <p:cNvSpPr>
            <a:spLocks noGrp="1"/>
          </p:cNvSpPr>
          <p:nvPr>
            <p:ph type="sldNum" sz="quarter" idx="12"/>
          </p:nvPr>
        </p:nvSpPr>
        <p:spPr/>
        <p:txBody>
          <a:bodyPr/>
          <a:lstStyle/>
          <a:p>
            <a:fld id="{00CE1913-9F41-4537-AD1C-5D566E9F9FCD}" type="slidenum">
              <a:rPr lang="tr-TR" smtClean="0"/>
              <a:pPr/>
              <a:t>12</a:t>
            </a:fld>
            <a:endParaRPr lang="tr-TR"/>
          </a:p>
        </p:txBody>
      </p:sp>
    </p:spTree>
    <p:extLst>
      <p:ext uri="{BB962C8B-B14F-4D97-AF65-F5344CB8AC3E}">
        <p14:creationId xmlns:p14="http://schemas.microsoft.com/office/powerpoint/2010/main" val="2712165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Üstbilgi Yer Tutucusu 3"/>
          <p:cNvSpPr>
            <a:spLocks noGrp="1"/>
          </p:cNvSpPr>
          <p:nvPr>
            <p:ph type="hdr" sz="quarter" idx="10"/>
          </p:nvPr>
        </p:nvSpPr>
        <p:spPr/>
        <p:txBody>
          <a:bodyPr/>
          <a:lstStyle/>
          <a:p>
            <a:r>
              <a:rPr lang="tr-TR"/>
              <a:t>Sağlık,Kültür ve Spor Daire Başkanlığı</a:t>
            </a:r>
          </a:p>
        </p:txBody>
      </p:sp>
      <p:sp>
        <p:nvSpPr>
          <p:cNvPr id="5" name="Veri Yer Tutucusu 4"/>
          <p:cNvSpPr>
            <a:spLocks noGrp="1"/>
          </p:cNvSpPr>
          <p:nvPr>
            <p:ph type="dt" idx="11"/>
          </p:nvPr>
        </p:nvSpPr>
        <p:spPr/>
        <p:txBody>
          <a:bodyPr/>
          <a:lstStyle/>
          <a:p>
            <a:fld id="{F0628F08-967F-491E-A7A8-2F9C6E1CF63B}" type="datetime1">
              <a:rPr lang="tr-TR" smtClean="0"/>
              <a:t>28.09.2026</a:t>
            </a:fld>
            <a:endParaRPr lang="tr-TR"/>
          </a:p>
        </p:txBody>
      </p:sp>
      <p:sp>
        <p:nvSpPr>
          <p:cNvPr id="6" name="Slayt Numarası Yer Tutucusu 5"/>
          <p:cNvSpPr>
            <a:spLocks noGrp="1"/>
          </p:cNvSpPr>
          <p:nvPr>
            <p:ph type="sldNum" sz="quarter" idx="12"/>
          </p:nvPr>
        </p:nvSpPr>
        <p:spPr/>
        <p:txBody>
          <a:bodyPr/>
          <a:lstStyle/>
          <a:p>
            <a:fld id="{00CE1913-9F41-4537-AD1C-5D566E9F9FCD}" type="slidenum">
              <a:rPr lang="tr-TR" smtClean="0"/>
              <a:pPr/>
              <a:t>13</a:t>
            </a:fld>
            <a:endParaRPr lang="tr-TR"/>
          </a:p>
        </p:txBody>
      </p:sp>
    </p:spTree>
    <p:extLst>
      <p:ext uri="{BB962C8B-B14F-4D97-AF65-F5344CB8AC3E}">
        <p14:creationId xmlns:p14="http://schemas.microsoft.com/office/powerpoint/2010/main" val="3781098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AAA5854-8EF6-E9EC-3751-C1E6B6EC0F8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xmlns="" id="{F712F378-D280-C328-18B2-47B6B5C71E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xmlns="" id="{A2ED936F-49A5-8B8D-9469-9816E08BC978}"/>
              </a:ext>
            </a:extLst>
          </p:cNvPr>
          <p:cNvSpPr>
            <a:spLocks noGrp="1"/>
          </p:cNvSpPr>
          <p:nvPr>
            <p:ph type="dt" sz="half" idx="10"/>
          </p:nvPr>
        </p:nvSpPr>
        <p:spPr/>
        <p:txBody>
          <a:bodyPr/>
          <a:lstStyle/>
          <a:p>
            <a:fld id="{D4403FEE-8449-4907-9A04-9EF8BE702CD7}" type="datetime1">
              <a:rPr lang="tr-TR" smtClean="0"/>
              <a:pPr/>
              <a:t>28.09.2026</a:t>
            </a:fld>
            <a:endParaRPr lang="tr-TR"/>
          </a:p>
        </p:txBody>
      </p:sp>
      <p:sp>
        <p:nvSpPr>
          <p:cNvPr id="5" name="Alt Bilgi Yer Tutucusu 4">
            <a:extLst>
              <a:ext uri="{FF2B5EF4-FFF2-40B4-BE49-F238E27FC236}">
                <a16:creationId xmlns:a16="http://schemas.microsoft.com/office/drawing/2014/main" xmlns="" id="{140A4100-6585-FE98-492C-7CCFCC8181B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5D209209-00E3-F2E0-8C6D-2A3CC65C1E21}"/>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1522158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0E0FED50-B36A-587D-1501-AA1C0121971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455996BE-CD67-7B96-5622-BB917AF8F2AE}"/>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6D41C7A0-EC79-7CD1-D13F-69D0F2DE2578}"/>
              </a:ext>
            </a:extLst>
          </p:cNvPr>
          <p:cNvSpPr>
            <a:spLocks noGrp="1"/>
          </p:cNvSpPr>
          <p:nvPr>
            <p:ph type="dt" sz="half" idx="10"/>
          </p:nvPr>
        </p:nvSpPr>
        <p:spPr/>
        <p:txBody>
          <a:bodyPr/>
          <a:lstStyle/>
          <a:p>
            <a:fld id="{7C14043F-725C-4B77-8285-7328A824B9CB}" type="datetime1">
              <a:rPr lang="tr-TR" smtClean="0"/>
              <a:pPr/>
              <a:t>28.09.2026</a:t>
            </a:fld>
            <a:endParaRPr lang="tr-TR"/>
          </a:p>
        </p:txBody>
      </p:sp>
      <p:sp>
        <p:nvSpPr>
          <p:cNvPr id="5" name="Alt Bilgi Yer Tutucusu 4">
            <a:extLst>
              <a:ext uri="{FF2B5EF4-FFF2-40B4-BE49-F238E27FC236}">
                <a16:creationId xmlns:a16="http://schemas.microsoft.com/office/drawing/2014/main" xmlns="" id="{BEE214BF-C7DA-C3BC-804F-2B83DA73DB9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BD6291A2-AAB2-E43E-1652-C1F3354CECCC}"/>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453639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51DA355C-7007-101C-7A68-961321975C5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xmlns="" id="{556B0711-FDE8-F7D3-5FCD-9797CDE57D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xmlns="" id="{BDFB9663-0DE5-1FBE-9160-DEC1BDDD1260}"/>
              </a:ext>
            </a:extLst>
          </p:cNvPr>
          <p:cNvSpPr>
            <a:spLocks noGrp="1"/>
          </p:cNvSpPr>
          <p:nvPr>
            <p:ph type="dt" sz="half" idx="10"/>
          </p:nvPr>
        </p:nvSpPr>
        <p:spPr/>
        <p:txBody>
          <a:bodyPr/>
          <a:lstStyle/>
          <a:p>
            <a:fld id="{767D4402-EBDE-4798-BDAC-447D1DE91DCD}" type="datetime1">
              <a:rPr lang="tr-TR" smtClean="0"/>
              <a:pPr/>
              <a:t>28.09.2026</a:t>
            </a:fld>
            <a:endParaRPr lang="tr-TR"/>
          </a:p>
        </p:txBody>
      </p:sp>
      <p:sp>
        <p:nvSpPr>
          <p:cNvPr id="5" name="Alt Bilgi Yer Tutucusu 4">
            <a:extLst>
              <a:ext uri="{FF2B5EF4-FFF2-40B4-BE49-F238E27FC236}">
                <a16:creationId xmlns:a16="http://schemas.microsoft.com/office/drawing/2014/main" xmlns="" id="{4C2661B3-B5A1-1B33-92C6-AECD01EBD64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FE338DFA-4568-E995-3A17-D4CAB0703817}"/>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1742838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5669CC0-2170-2598-281D-E01D5CC4F54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667242E6-292C-3F78-07B3-E02CA6AED6B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xmlns="" id="{6CBE3001-54C7-D47D-CE03-73C23382938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xmlns="" id="{354851BA-0C5A-6233-7320-6B0148D19F58}"/>
              </a:ext>
            </a:extLst>
          </p:cNvPr>
          <p:cNvSpPr>
            <a:spLocks noGrp="1"/>
          </p:cNvSpPr>
          <p:nvPr>
            <p:ph type="dt" sz="half" idx="10"/>
          </p:nvPr>
        </p:nvSpPr>
        <p:spPr/>
        <p:txBody>
          <a:bodyPr/>
          <a:lstStyle/>
          <a:p>
            <a:fld id="{E7C0BEC8-8593-4DB0-A576-4BE4F0476F14}" type="datetime1">
              <a:rPr lang="tr-TR" smtClean="0"/>
              <a:pPr/>
              <a:t>28.09.2026</a:t>
            </a:fld>
            <a:endParaRPr lang="tr-TR"/>
          </a:p>
        </p:txBody>
      </p:sp>
      <p:sp>
        <p:nvSpPr>
          <p:cNvPr id="6" name="Alt Bilgi Yer Tutucusu 5">
            <a:extLst>
              <a:ext uri="{FF2B5EF4-FFF2-40B4-BE49-F238E27FC236}">
                <a16:creationId xmlns:a16="http://schemas.microsoft.com/office/drawing/2014/main" xmlns="" id="{728609C0-F2AC-9850-A81F-F9DEDA0D2B9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F8131D7F-095A-181F-730A-360ECF79FE45}"/>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1265153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C49006E0-994E-0543-6BC0-ED1373B55F6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B6DF5F69-02CF-C5CF-2FC6-7B29C6E12A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xmlns="" id="{66E26E9F-E378-85E0-E76F-54896111932E}"/>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xmlns="" id="{6ABA0F27-4E07-6E95-0A62-DE872CC0BE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xmlns="" id="{2783C130-A182-13A9-C226-0005C9932582}"/>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xmlns="" id="{F7F1A0D5-0907-FCEE-A139-61641B3C6234}"/>
              </a:ext>
            </a:extLst>
          </p:cNvPr>
          <p:cNvSpPr>
            <a:spLocks noGrp="1"/>
          </p:cNvSpPr>
          <p:nvPr>
            <p:ph type="dt" sz="half" idx="10"/>
          </p:nvPr>
        </p:nvSpPr>
        <p:spPr/>
        <p:txBody>
          <a:bodyPr/>
          <a:lstStyle/>
          <a:p>
            <a:fld id="{08A64814-BEA4-429B-9CC8-3B63225532D9}" type="datetime1">
              <a:rPr lang="tr-TR" smtClean="0"/>
              <a:pPr/>
              <a:t>28.09.2026</a:t>
            </a:fld>
            <a:endParaRPr lang="tr-TR"/>
          </a:p>
        </p:txBody>
      </p:sp>
      <p:sp>
        <p:nvSpPr>
          <p:cNvPr id="8" name="Alt Bilgi Yer Tutucusu 7">
            <a:extLst>
              <a:ext uri="{FF2B5EF4-FFF2-40B4-BE49-F238E27FC236}">
                <a16:creationId xmlns:a16="http://schemas.microsoft.com/office/drawing/2014/main" xmlns="" id="{567AB1B7-1444-11A0-A214-B317EEFFB6A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xmlns="" id="{DFFE54A6-E6F5-04C2-3422-3EC068FF2D07}"/>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1050977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D5333C0-FB58-A820-FA5F-32CF344D257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xmlns="" id="{573B75F8-E955-9DFE-4414-175CEB612F59}"/>
              </a:ext>
            </a:extLst>
          </p:cNvPr>
          <p:cNvSpPr>
            <a:spLocks noGrp="1"/>
          </p:cNvSpPr>
          <p:nvPr>
            <p:ph type="dt" sz="half" idx="10"/>
          </p:nvPr>
        </p:nvSpPr>
        <p:spPr/>
        <p:txBody>
          <a:bodyPr/>
          <a:lstStyle/>
          <a:p>
            <a:fld id="{9F8A7539-9A9B-412A-9F99-B51841F64E9D}" type="datetime1">
              <a:rPr lang="tr-TR" smtClean="0"/>
              <a:pPr/>
              <a:t>28.09.2026</a:t>
            </a:fld>
            <a:endParaRPr lang="tr-TR"/>
          </a:p>
        </p:txBody>
      </p:sp>
      <p:sp>
        <p:nvSpPr>
          <p:cNvPr id="4" name="Alt Bilgi Yer Tutucusu 3">
            <a:extLst>
              <a:ext uri="{FF2B5EF4-FFF2-40B4-BE49-F238E27FC236}">
                <a16:creationId xmlns:a16="http://schemas.microsoft.com/office/drawing/2014/main" xmlns="" id="{2952FD52-2B72-BF53-1458-4475B6D74EB6}"/>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xmlns="" id="{DB4B3429-1282-5B7D-5371-6EABBFF39EE3}"/>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34009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xmlns="" id="{26366263-BE27-9037-80B3-86CE09E4301A}"/>
              </a:ext>
            </a:extLst>
          </p:cNvPr>
          <p:cNvSpPr>
            <a:spLocks noGrp="1"/>
          </p:cNvSpPr>
          <p:nvPr>
            <p:ph type="dt" sz="half" idx="10"/>
          </p:nvPr>
        </p:nvSpPr>
        <p:spPr/>
        <p:txBody>
          <a:bodyPr/>
          <a:lstStyle/>
          <a:p>
            <a:fld id="{1667EF27-98F4-4BD1-AD5E-03D671F15434}" type="datetime1">
              <a:rPr lang="tr-TR" smtClean="0"/>
              <a:pPr/>
              <a:t>28.09.2026</a:t>
            </a:fld>
            <a:endParaRPr lang="tr-TR"/>
          </a:p>
        </p:txBody>
      </p:sp>
      <p:sp>
        <p:nvSpPr>
          <p:cNvPr id="3" name="Alt Bilgi Yer Tutucusu 2">
            <a:extLst>
              <a:ext uri="{FF2B5EF4-FFF2-40B4-BE49-F238E27FC236}">
                <a16:creationId xmlns:a16="http://schemas.microsoft.com/office/drawing/2014/main" xmlns="" id="{D7B880D8-DDAC-D32E-004C-B48744BDC7C0}"/>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xmlns="" id="{A43DB0EB-6A5D-FF9D-8FD9-C66A2E2D331F}"/>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179068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0023E72-AB93-BC2A-7302-07C1A17C33C7}"/>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8768BF20-4D25-CFC9-1941-8D472C4BED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xmlns="" id="{3746A89D-4BB6-E731-2D67-B607FA5104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B3A7C539-CFA6-117D-2117-074C8D8BB8CC}"/>
              </a:ext>
            </a:extLst>
          </p:cNvPr>
          <p:cNvSpPr>
            <a:spLocks noGrp="1"/>
          </p:cNvSpPr>
          <p:nvPr>
            <p:ph type="dt" sz="half" idx="10"/>
          </p:nvPr>
        </p:nvSpPr>
        <p:spPr/>
        <p:txBody>
          <a:bodyPr/>
          <a:lstStyle/>
          <a:p>
            <a:fld id="{8C103FD5-FAC9-4E4A-B2FC-3BD48FBE446E}" type="datetime1">
              <a:rPr lang="tr-TR" smtClean="0"/>
              <a:pPr/>
              <a:t>28.09.2026</a:t>
            </a:fld>
            <a:endParaRPr lang="tr-TR"/>
          </a:p>
        </p:txBody>
      </p:sp>
      <p:sp>
        <p:nvSpPr>
          <p:cNvPr id="6" name="Alt Bilgi Yer Tutucusu 5">
            <a:extLst>
              <a:ext uri="{FF2B5EF4-FFF2-40B4-BE49-F238E27FC236}">
                <a16:creationId xmlns:a16="http://schemas.microsoft.com/office/drawing/2014/main" xmlns="" id="{5C629FEB-E6B4-2E66-DC96-30B820970E4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D86781FC-8E01-4AA8-23E3-BA247211D372}"/>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135914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37394801-514A-6D15-51D7-3891F450547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xmlns="" id="{12CA4E0F-F85D-1F13-2B94-7A98AF2826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xmlns="" id="{69B023BE-994F-91A0-D089-79D8C3A983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xmlns="" id="{0639CDE1-28E6-F229-70D2-3A39554EC661}"/>
              </a:ext>
            </a:extLst>
          </p:cNvPr>
          <p:cNvSpPr>
            <a:spLocks noGrp="1"/>
          </p:cNvSpPr>
          <p:nvPr>
            <p:ph type="dt" sz="half" idx="10"/>
          </p:nvPr>
        </p:nvSpPr>
        <p:spPr/>
        <p:txBody>
          <a:bodyPr/>
          <a:lstStyle/>
          <a:p>
            <a:fld id="{C286AFA0-877B-480B-BA46-B3F6A95364D1}" type="datetime1">
              <a:rPr lang="tr-TR" smtClean="0"/>
              <a:pPr/>
              <a:t>28.09.2026</a:t>
            </a:fld>
            <a:endParaRPr lang="tr-TR"/>
          </a:p>
        </p:txBody>
      </p:sp>
      <p:sp>
        <p:nvSpPr>
          <p:cNvPr id="6" name="Alt Bilgi Yer Tutucusu 5">
            <a:extLst>
              <a:ext uri="{FF2B5EF4-FFF2-40B4-BE49-F238E27FC236}">
                <a16:creationId xmlns:a16="http://schemas.microsoft.com/office/drawing/2014/main" xmlns="" id="{680BD809-5FD5-21AB-E2DF-39990D981C3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xmlns="" id="{2C4E6EBA-3A50-C9A7-DE30-383BB7EBC437}"/>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2233511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1055D696-1502-4725-DC09-68D733B54A5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CF4239EC-36F7-351A-92DD-70FC3B183F5B}"/>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3143FEDF-A1DC-D0EC-63EF-2A033839FADE}"/>
              </a:ext>
            </a:extLst>
          </p:cNvPr>
          <p:cNvSpPr>
            <a:spLocks noGrp="1"/>
          </p:cNvSpPr>
          <p:nvPr>
            <p:ph type="dt" sz="half" idx="10"/>
          </p:nvPr>
        </p:nvSpPr>
        <p:spPr/>
        <p:txBody>
          <a:bodyPr/>
          <a:lstStyle/>
          <a:p>
            <a:fld id="{3B328686-4998-4AC6-AF32-2145132D67DD}" type="datetime1">
              <a:rPr lang="tr-TR" smtClean="0"/>
              <a:pPr/>
              <a:t>28.09.2026</a:t>
            </a:fld>
            <a:endParaRPr lang="tr-TR"/>
          </a:p>
        </p:txBody>
      </p:sp>
      <p:sp>
        <p:nvSpPr>
          <p:cNvPr id="5" name="Alt Bilgi Yer Tutucusu 4">
            <a:extLst>
              <a:ext uri="{FF2B5EF4-FFF2-40B4-BE49-F238E27FC236}">
                <a16:creationId xmlns:a16="http://schemas.microsoft.com/office/drawing/2014/main" xmlns="" id="{79D973F8-17F9-2A0D-7C6B-09EA1F2FD9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A377B64E-AA84-90E4-CD2F-48B8DB3D80C6}"/>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61857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xmlns="" id="{CCEC1DD0-E473-E739-0AEA-D6E47141E381}"/>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xmlns="" id="{E49D8195-1BDA-7560-270F-10E3CB82E858}"/>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B1D6FFE8-0A87-79D9-9183-F6841A0ABC78}"/>
              </a:ext>
            </a:extLst>
          </p:cNvPr>
          <p:cNvSpPr>
            <a:spLocks noGrp="1"/>
          </p:cNvSpPr>
          <p:nvPr>
            <p:ph type="dt" sz="half" idx="10"/>
          </p:nvPr>
        </p:nvSpPr>
        <p:spPr/>
        <p:txBody>
          <a:bodyPr/>
          <a:lstStyle/>
          <a:p>
            <a:fld id="{9A32E2E8-E2B1-4476-B2E0-2486E9323F0F}" type="datetime1">
              <a:rPr lang="tr-TR" smtClean="0"/>
              <a:pPr/>
              <a:t>28.09.2026</a:t>
            </a:fld>
            <a:endParaRPr lang="tr-TR"/>
          </a:p>
        </p:txBody>
      </p:sp>
      <p:sp>
        <p:nvSpPr>
          <p:cNvPr id="5" name="Alt Bilgi Yer Tutucusu 4">
            <a:extLst>
              <a:ext uri="{FF2B5EF4-FFF2-40B4-BE49-F238E27FC236}">
                <a16:creationId xmlns:a16="http://schemas.microsoft.com/office/drawing/2014/main" xmlns="" id="{07FAA368-C441-D847-C165-F27580B8837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xmlns="" id="{77989125-A267-E9B4-FF6D-584CE11503C2}"/>
              </a:ext>
            </a:extLst>
          </p:cNvPr>
          <p:cNvSpPr>
            <a:spLocks noGrp="1"/>
          </p:cNvSpPr>
          <p:nvPr>
            <p:ph type="sldNum" sz="quarter" idx="12"/>
          </p:nvPr>
        </p:nvSpPr>
        <p:spPr/>
        <p:txBody>
          <a:bodyPr/>
          <a:lstStyle/>
          <a:p>
            <a:fld id="{DD4DD379-E0C3-0E4A-85A6-1A154F9DBF9D}" type="slidenum">
              <a:rPr lang="tr-TR" smtClean="0"/>
              <a:pPr/>
              <a:t>‹#›</a:t>
            </a:fld>
            <a:endParaRPr lang="tr-TR"/>
          </a:p>
        </p:txBody>
      </p:sp>
    </p:spTree>
    <p:extLst>
      <p:ext uri="{BB962C8B-B14F-4D97-AF65-F5344CB8AC3E}">
        <p14:creationId xmlns:p14="http://schemas.microsoft.com/office/powerpoint/2010/main" val="3828152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xmlns="" id="{7CA4CB67-8C9A-FE9F-8EEB-6A4F335F55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xmlns="" id="{D6606475-E2B0-9C0A-9A80-2A40D22AAD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2B67275B-2C46-47F9-5AFA-4B1E536BB0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527C8-99D3-43C6-9600-9ED3287187D7}" type="datetime1">
              <a:rPr lang="tr-TR" smtClean="0"/>
              <a:pPr/>
              <a:t>28.09.2026</a:t>
            </a:fld>
            <a:endParaRPr lang="tr-TR"/>
          </a:p>
        </p:txBody>
      </p:sp>
      <p:sp>
        <p:nvSpPr>
          <p:cNvPr id="5" name="Alt Bilgi Yer Tutucusu 4">
            <a:extLst>
              <a:ext uri="{FF2B5EF4-FFF2-40B4-BE49-F238E27FC236}">
                <a16:creationId xmlns:a16="http://schemas.microsoft.com/office/drawing/2014/main" xmlns="" id="{F76D6120-0940-CB6A-2227-C4CBD5F242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xmlns="" id="{4D04788E-DD2A-F1E2-4CA8-6D9E33D2E2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4DD379-E0C3-0E4A-85A6-1A154F9DBF9D}" type="slidenum">
              <a:rPr lang="tr-TR" smtClean="0"/>
              <a:pPr/>
              <a:t>‹#›</a:t>
            </a:fld>
            <a:endParaRPr lang="tr-TR"/>
          </a:p>
        </p:txBody>
      </p:sp>
    </p:spTree>
    <p:extLst>
      <p:ext uri="{BB962C8B-B14F-4D97-AF65-F5344CB8AC3E}">
        <p14:creationId xmlns:p14="http://schemas.microsoft.com/office/powerpoint/2010/main" val="723274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7.jpeg"/><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9.jpeg"/></Relationships>
</file>

<file path=ppt/slides/_rels/slide4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1.jpeg"/></Relationships>
</file>

<file path=ppt/slides/_rels/slide4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9.jpeg"/></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5.jpeg"/></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6.jpg"/></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9.jpeg"/></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ED9B0E47-FE08-408D-7F20-16C8325D5704}"/>
              </a:ext>
            </a:extLst>
          </p:cNvPr>
          <p:cNvSpPr>
            <a:spLocks noGrp="1"/>
          </p:cNvSpPr>
          <p:nvPr>
            <p:ph type="ctrTitle"/>
          </p:nvPr>
        </p:nvSpPr>
        <p:spPr/>
        <p:txBody>
          <a:bodyPr/>
          <a:lstStyle/>
          <a:p>
            <a:endParaRPr lang="tr-TR" dirty="0"/>
          </a:p>
        </p:txBody>
      </p:sp>
      <p:pic>
        <p:nvPicPr>
          <p:cNvPr id="5" name="Resim 4" descr="ekran görüntüsü, gökyüzü içeren bir resim&#10;&#10;Açıklama otomatik olarak oluşturuldu">
            <a:extLst>
              <a:ext uri="{FF2B5EF4-FFF2-40B4-BE49-F238E27FC236}">
                <a16:creationId xmlns:a16="http://schemas.microsoft.com/office/drawing/2014/main" xmlns="" id="{54A70064-51E5-FB30-0412-A948AD38DE9D}"/>
              </a:ext>
            </a:extLst>
          </p:cNvPr>
          <p:cNvPicPr>
            <a:picLocks noChangeAspect="1"/>
          </p:cNvPicPr>
          <p:nvPr/>
        </p:nvPicPr>
        <p:blipFill>
          <a:blip r:embed="rId3"/>
          <a:stretch>
            <a:fillRect/>
          </a:stretch>
        </p:blipFill>
        <p:spPr>
          <a:xfrm>
            <a:off x="0" y="0"/>
            <a:ext cx="12226018" cy="6858000"/>
          </a:xfrm>
          <a:prstGeom prst="rect">
            <a:avLst/>
          </a:prstGeom>
        </p:spPr>
      </p:pic>
      <p:sp>
        <p:nvSpPr>
          <p:cNvPr id="8" name="7 Metin kutusu"/>
          <p:cNvSpPr txBox="1"/>
          <p:nvPr/>
        </p:nvSpPr>
        <p:spPr>
          <a:xfrm>
            <a:off x="4856672" y="1440612"/>
            <a:ext cx="819510" cy="369332"/>
          </a:xfrm>
          <a:prstGeom prst="rect">
            <a:avLst/>
          </a:prstGeom>
          <a:noFill/>
        </p:spPr>
        <p:txBody>
          <a:bodyPr wrap="square" rtlCol="0">
            <a:spAutoFit/>
          </a:bodyPr>
          <a:lstStyle/>
          <a:p>
            <a:endParaRPr lang="tr-TR" dirty="0"/>
          </a:p>
        </p:txBody>
      </p:sp>
      <p:sp>
        <p:nvSpPr>
          <p:cNvPr id="9"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0" name="9 Metin kutusu"/>
          <p:cNvSpPr txBox="1"/>
          <p:nvPr/>
        </p:nvSpPr>
        <p:spPr>
          <a:xfrm>
            <a:off x="517585" y="595221"/>
            <a:ext cx="11568023" cy="5816977"/>
          </a:xfrm>
          <a:prstGeom prst="rect">
            <a:avLst/>
          </a:prstGeom>
          <a:noFill/>
        </p:spPr>
        <p:txBody>
          <a:bodyPr wrap="square" rtlCol="0">
            <a:spAutoFit/>
          </a:bodyPr>
          <a:lstStyle/>
          <a:p>
            <a:pPr algn="ctr"/>
            <a:endParaRPr lang="tr-TR" sz="4000" b="1" dirty="0">
              <a:solidFill>
                <a:schemeClr val="bg1"/>
              </a:solidFill>
              <a:latin typeface="Times New Roman" panose="02020603050405020304" pitchFamily="18" charset="0"/>
              <a:cs typeface="Times New Roman" panose="02020603050405020304" pitchFamily="18" charset="0"/>
            </a:endParaRPr>
          </a:p>
          <a:p>
            <a:pPr algn="ctr"/>
            <a:endParaRPr lang="tr-TR" sz="4000" b="1" dirty="0">
              <a:solidFill>
                <a:schemeClr val="bg1"/>
              </a:solidFill>
              <a:latin typeface="Times New Roman" panose="02020603050405020304" pitchFamily="18" charset="0"/>
              <a:cs typeface="Times New Roman" panose="02020603050405020304" pitchFamily="18" charset="0"/>
            </a:endParaRPr>
          </a:p>
          <a:p>
            <a:pPr algn="ctr"/>
            <a:r>
              <a:rPr lang="tr-TR" sz="4000" b="1" dirty="0">
                <a:solidFill>
                  <a:schemeClr val="bg1"/>
                </a:solidFill>
                <a:latin typeface="Times New Roman" panose="02020603050405020304" pitchFamily="18" charset="0"/>
                <a:cs typeface="Times New Roman" panose="02020603050405020304" pitchFamily="18" charset="0"/>
              </a:rPr>
              <a:t>2026-2027 EĞİTİM – ÖĞRETİM YILI</a:t>
            </a:r>
            <a:r>
              <a:rPr lang="tr-TR" sz="4800" b="1" dirty="0">
                <a:solidFill>
                  <a:schemeClr val="bg1"/>
                </a:solidFill>
                <a:latin typeface="Times New Roman" panose="02020603050405020304" pitchFamily="18" charset="0"/>
                <a:cs typeface="Times New Roman" panose="02020603050405020304" pitchFamily="18" charset="0"/>
              </a:rPr>
              <a:t/>
            </a:r>
            <a:br>
              <a:rPr lang="tr-TR" sz="4800" b="1" dirty="0">
                <a:solidFill>
                  <a:schemeClr val="bg1"/>
                </a:solidFill>
                <a:latin typeface="Times New Roman" panose="02020603050405020304" pitchFamily="18" charset="0"/>
                <a:cs typeface="Times New Roman" panose="02020603050405020304" pitchFamily="18" charset="0"/>
              </a:rPr>
            </a:br>
            <a:endParaRPr lang="tr-TR" sz="4800" b="1" dirty="0">
              <a:solidFill>
                <a:schemeClr val="bg1"/>
              </a:solidFill>
              <a:latin typeface="Times New Roman" panose="02020603050405020304" pitchFamily="18" charset="0"/>
              <a:cs typeface="Times New Roman" panose="02020603050405020304" pitchFamily="18" charset="0"/>
            </a:endParaRPr>
          </a:p>
          <a:p>
            <a:pPr algn="ctr"/>
            <a:r>
              <a:rPr lang="tr-TR" sz="4800" b="1" spc="-1" dirty="0">
                <a:solidFill>
                  <a:schemeClr val="bg1"/>
                </a:solidFill>
                <a:latin typeface="Arial"/>
              </a:rPr>
              <a:t>ORYANTASYON EĞİTİMİ</a:t>
            </a:r>
            <a:r>
              <a:rPr lang="tr-TR" sz="4800" b="1" dirty="0">
                <a:solidFill>
                  <a:schemeClr val="bg1"/>
                </a:solidFill>
                <a:latin typeface="Times New Roman" panose="02020603050405020304" pitchFamily="18" charset="0"/>
                <a:cs typeface="Times New Roman" panose="02020603050405020304" pitchFamily="18" charset="0"/>
              </a:rPr>
              <a:t/>
            </a:r>
            <a:br>
              <a:rPr lang="tr-TR" sz="4800" b="1" dirty="0">
                <a:solidFill>
                  <a:schemeClr val="bg1"/>
                </a:solidFill>
                <a:latin typeface="Times New Roman" panose="02020603050405020304" pitchFamily="18" charset="0"/>
                <a:cs typeface="Times New Roman" panose="02020603050405020304" pitchFamily="18" charset="0"/>
              </a:rPr>
            </a:br>
            <a:endParaRPr lang="tr-TR" sz="4800" b="1" dirty="0">
              <a:solidFill>
                <a:schemeClr val="bg1"/>
              </a:solidFill>
              <a:latin typeface="Times New Roman" panose="02020603050405020304" pitchFamily="18" charset="0"/>
              <a:cs typeface="Times New Roman" panose="02020603050405020304" pitchFamily="18" charset="0"/>
            </a:endParaRPr>
          </a:p>
          <a:p>
            <a:pPr algn="ctr"/>
            <a:r>
              <a:rPr lang="tr-TR" sz="5400" b="1" dirty="0">
                <a:solidFill>
                  <a:srgbClr val="173D6E"/>
                </a:solidFill>
                <a:latin typeface="Times New Roman" panose="02020603050405020304" pitchFamily="18" charset="0"/>
                <a:cs typeface="Times New Roman" panose="02020603050405020304" pitchFamily="18" charset="0"/>
              </a:rPr>
              <a:t/>
            </a:r>
            <a:br>
              <a:rPr lang="tr-TR" sz="5400" b="1" dirty="0">
                <a:solidFill>
                  <a:srgbClr val="173D6E"/>
                </a:solidFill>
                <a:latin typeface="Times New Roman" panose="02020603050405020304" pitchFamily="18" charset="0"/>
                <a:cs typeface="Times New Roman" panose="02020603050405020304" pitchFamily="18" charset="0"/>
              </a:rPr>
            </a:br>
            <a:endParaRPr lang="tr-TR" sz="5400" b="1" dirty="0"/>
          </a:p>
        </p:txBody>
      </p:sp>
    </p:spTree>
    <p:extLst>
      <p:ext uri="{BB962C8B-B14F-4D97-AF65-F5344CB8AC3E}">
        <p14:creationId xmlns:p14="http://schemas.microsoft.com/office/powerpoint/2010/main" val="37187019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315308" y="-137778"/>
            <a:ext cx="10515600" cy="1325563"/>
          </a:xfrm>
        </p:spPr>
        <p:txBody>
          <a:bodyPr>
            <a:normAutofit/>
          </a:bodyPr>
          <a:lstStyle/>
          <a:p>
            <a:r>
              <a:rPr lang="tr-TR" sz="2400" dirty="0">
                <a:solidFill>
                  <a:srgbClr val="C00000"/>
                </a:solidFill>
                <a:latin typeface="Segoe Script" panose="030B0504020000000003" pitchFamily="66" charset="0"/>
              </a:rPr>
              <a:t>                                                      Kuruluş;</a:t>
            </a:r>
            <a:endParaRPr lang="tr-TR" sz="2400" dirty="0">
              <a:solidFill>
                <a:srgbClr val="C0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190565"/>
            <a:ext cx="12192000" cy="166743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7" name="6 Dikdörtgen"/>
          <p:cNvSpPr/>
          <p:nvPr/>
        </p:nvSpPr>
        <p:spPr>
          <a:xfrm>
            <a:off x="569259" y="1027906"/>
            <a:ext cx="11053482" cy="4539704"/>
          </a:xfrm>
          <a:prstGeom prst="rect">
            <a:avLst/>
          </a:prstGeom>
        </p:spPr>
        <p:txBody>
          <a:bodyPr wrap="square">
            <a:spAutoFit/>
          </a:bodyPr>
          <a:lstStyle/>
          <a:p>
            <a:pPr marL="274320" indent="-274320" algn="just">
              <a:lnSpc>
                <a:spcPct val="100000"/>
              </a:lnSpc>
              <a:spcBef>
                <a:spcPts val="581"/>
              </a:spcBef>
              <a:buClr>
                <a:srgbClr val="0BD0D9"/>
              </a:buClr>
              <a:buSzPct val="95000"/>
              <a:buFont typeface="Wingdings 2" charset="2"/>
              <a:buChar char=""/>
            </a:pPr>
            <a:r>
              <a:rPr lang="tr-TR" sz="2800" spc="-1" dirty="0">
                <a:solidFill>
                  <a:schemeClr val="accent1">
                    <a:lumMod val="50000"/>
                  </a:schemeClr>
                </a:solidFill>
                <a:latin typeface="Arial"/>
              </a:rPr>
              <a:t>2547 sayılı Yüksek Öğretim Kanununun 46. ve 47. maddeleri uyarınca Sağlık, Kültür ve Spor Daire Başkanlığı; Üniversitemiz çalışanları ve öğrencilerinin beden ve ruh sağlığının korunması amacıyla, beslenme, çalışma, dinlenme ve boş zamanlarını değerlendirme gibi sosyal ihtiyaçlarını karşılamak, bu amaçla bütçe imkanları dahilinde, kantin ve yemekhaneler açmak, toplantı, tiyatro ve konferans salonları, spor salon ve sahaları sağlamak bunlardan personel ve öğrencilerin en iyi şekilde yararlanmaları için gerekli önlemleri almakla görevlidir.</a:t>
            </a:r>
          </a:p>
          <a:p>
            <a:pPr indent="0" algn="just">
              <a:lnSpc>
                <a:spcPct val="100000"/>
              </a:lnSpc>
              <a:spcBef>
                <a:spcPts val="581"/>
              </a:spcBef>
              <a:buNone/>
              <a:tabLst>
                <a:tab pos="0" algn="l"/>
              </a:tabLst>
            </a:pPr>
            <a:endParaRPr lang="tr-TR" sz="3200" spc="-1" dirty="0">
              <a:solidFill>
                <a:srgbClr val="000000"/>
              </a:solidFill>
              <a:latin typeface="Aria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dirty="0">
                <a:solidFill>
                  <a:srgbClr val="C00000"/>
                </a:solidFill>
                <a:latin typeface="Segoe Script" panose="030B0504020000000003" pitchFamily="66" charset="0"/>
              </a:rPr>
              <a:t>                                                                   Amaç,</a:t>
            </a:r>
            <a:endParaRPr lang="tr-TR" sz="2400" dirty="0">
              <a:solidFill>
                <a:srgbClr val="C0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190565"/>
            <a:ext cx="12192000" cy="166743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7" name="6 Dikdörtgen"/>
          <p:cNvSpPr/>
          <p:nvPr/>
        </p:nvSpPr>
        <p:spPr>
          <a:xfrm>
            <a:off x="569259" y="1154357"/>
            <a:ext cx="11053482" cy="5262979"/>
          </a:xfrm>
          <a:prstGeom prst="rect">
            <a:avLst/>
          </a:prstGeom>
        </p:spPr>
        <p:txBody>
          <a:bodyPr wrap="square">
            <a:spAutoFit/>
          </a:bodyPr>
          <a:lstStyle/>
          <a:p>
            <a:pPr algn="just"/>
            <a:r>
              <a:rPr lang="tr-TR" sz="3000" spc="-1" dirty="0">
                <a:solidFill>
                  <a:schemeClr val="accent1">
                    <a:lumMod val="50000"/>
                  </a:schemeClr>
                </a:solidFill>
                <a:latin typeface="Arial"/>
              </a:rPr>
              <a:t>Üniversitemizin kurulduğu 17 Mart 2006 tarihinde hizmete giren Sağlık Kültür ve Spor Daire Başkanlığı; hizmet verdiği kesimin bütünü için; çağdaş yöntemler kullanarak yeterli ve kaliteli bir biçimde öğrencilerin </a:t>
            </a:r>
            <a:r>
              <a:rPr lang="tr-TR" sz="3000" u="sng" spc="-1" dirty="0">
                <a:solidFill>
                  <a:schemeClr val="accent1">
                    <a:lumMod val="50000"/>
                  </a:schemeClr>
                </a:solidFill>
                <a:latin typeface="Arial"/>
              </a:rPr>
              <a:t>beslenme, sosyal, kültürel, danışma ve rehberlik ile spor ihtiyaçlarını karşılamayı görev bilen hizmet birimi </a:t>
            </a:r>
            <a:r>
              <a:rPr lang="tr-TR" sz="3000" spc="-1" dirty="0">
                <a:solidFill>
                  <a:schemeClr val="accent1">
                    <a:lumMod val="50000"/>
                  </a:schemeClr>
                </a:solidFill>
                <a:latin typeface="Arial"/>
              </a:rPr>
              <a:t>olup; uygulama ve araştırma çalışmalarına bütçe imkanları doğrultusunda destek sağlamayı amaçlamaktadır. Sağlık, Kültür ve Spor Daire Başkanlığı Rektör tarafından görevlendirilen Rektör Yardımcısına bağlı olarak çalışmalarını sürdürmektedir.</a:t>
            </a:r>
          </a:p>
          <a:p>
            <a:pPr algn="just"/>
            <a:endParaRPr lang="tr-TR" sz="3000" spc="-1" dirty="0">
              <a:solidFill>
                <a:schemeClr val="accent1">
                  <a:lumMod val="50000"/>
                </a:schemeClr>
              </a:solidFill>
              <a:latin typeface="Arial"/>
            </a:endParaRPr>
          </a:p>
          <a:p>
            <a:r>
              <a:rPr lang="tr-TR" sz="3600" b="1" dirty="0">
                <a:solidFill>
                  <a:schemeClr val="accent1">
                    <a:lumMod val="50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562686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54723" y="-18028"/>
            <a:ext cx="10515600" cy="1325563"/>
          </a:xfrm>
        </p:spPr>
        <p:txBody>
          <a:bodyPr>
            <a:normAutofit/>
          </a:bodyPr>
          <a:lstStyle/>
          <a:p>
            <a:r>
              <a:rPr lang="tr-TR" sz="2400" dirty="0">
                <a:solidFill>
                  <a:srgbClr val="C00000"/>
                </a:solidFill>
                <a:latin typeface="Segoe Script" panose="030B0504020000000003" pitchFamily="66" charset="0"/>
              </a:rPr>
              <a:t>                                         </a:t>
            </a:r>
            <a:br>
              <a:rPr lang="tr-TR" sz="2400" dirty="0">
                <a:solidFill>
                  <a:srgbClr val="C00000"/>
                </a:solidFill>
                <a:latin typeface="Segoe Script" panose="030B0504020000000003" pitchFamily="66" charset="0"/>
              </a:rPr>
            </a:br>
            <a:r>
              <a:rPr lang="tr-TR" sz="2400" dirty="0">
                <a:solidFill>
                  <a:srgbClr val="C00000"/>
                </a:solidFill>
                <a:latin typeface="Segoe Script" panose="030B0504020000000003" pitchFamily="66" charset="0"/>
              </a:rPr>
              <a:t>                                                </a:t>
            </a:r>
            <a:r>
              <a:rPr lang="tr-TR" sz="1800" dirty="0">
                <a:solidFill>
                  <a:srgbClr val="C00000"/>
                </a:solidFill>
                <a:latin typeface="Segoe Script" panose="030B0504020000000003" pitchFamily="66" charset="0"/>
              </a:rPr>
              <a:t>Güre Yerleşkesi Yemekhanesi,</a:t>
            </a:r>
            <a:endParaRPr lang="tr-TR" sz="1800" dirty="0">
              <a:solidFill>
                <a:srgbClr val="C0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697415"/>
            <a:ext cx="12192000" cy="116058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PlaceHolder 1"/>
          <p:cNvSpPr txBox="1">
            <a:spLocks/>
          </p:cNvSpPr>
          <p:nvPr/>
        </p:nvSpPr>
        <p:spPr>
          <a:xfrm>
            <a:off x="226733" y="525003"/>
            <a:ext cx="6429043" cy="4767965"/>
          </a:xfrm>
          <a:prstGeom prst="rect">
            <a:avLst/>
          </a:prstGeom>
          <a:noFill/>
          <a:ln w="0">
            <a:noFill/>
          </a:ln>
        </p:spPr>
        <p:txBody>
          <a:bodyPr vert="horz" lIns="90000" tIns="45000" rIns="90000" bIns="4500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261"/>
              </a:spcBef>
              <a:tabLst>
                <a:tab pos="0" algn="l"/>
              </a:tabLst>
            </a:pPr>
            <a:endParaRPr lang="tr-TR" sz="1300" spc="-1" dirty="0">
              <a:solidFill>
                <a:srgbClr val="000000"/>
              </a:solidFill>
              <a:latin typeface="Arial"/>
            </a:endParaRPr>
          </a:p>
          <a:p>
            <a:pPr marL="274320" indent="-274320" algn="just">
              <a:lnSpc>
                <a:spcPct val="100000"/>
              </a:lnSpc>
              <a:spcBef>
                <a:spcPts val="261"/>
              </a:spcBef>
              <a:buClr>
                <a:srgbClr val="0BD0D9"/>
              </a:buClr>
              <a:buSzPct val="95000"/>
              <a:buFont typeface="Wingdings 2" charset="2"/>
              <a:buChar char=""/>
              <a:tabLst>
                <a:tab pos="0" algn="l"/>
              </a:tabLst>
            </a:pPr>
            <a:r>
              <a:rPr lang="tr-TR" sz="1800" spc="-1" dirty="0">
                <a:solidFill>
                  <a:schemeClr val="accent1">
                    <a:lumMod val="50000"/>
                  </a:schemeClr>
                </a:solidFill>
                <a:latin typeface="Arial"/>
              </a:rPr>
              <a:t>Üniversitemizde beslenme hizmeti, ihale sonucunda belirlenen özel firmalar eliyle yürütülmektedir.</a:t>
            </a:r>
          </a:p>
          <a:p>
            <a:pPr algn="just">
              <a:lnSpc>
                <a:spcPct val="100000"/>
              </a:lnSpc>
              <a:spcBef>
                <a:spcPts val="261"/>
              </a:spcBef>
              <a:tabLst>
                <a:tab pos="0" algn="l"/>
              </a:tabLst>
            </a:pPr>
            <a:endParaRPr lang="tr-TR" sz="1800" spc="-1" dirty="0">
              <a:solidFill>
                <a:schemeClr val="accent1">
                  <a:lumMod val="50000"/>
                </a:schemeClr>
              </a:solidFill>
              <a:latin typeface="Arial"/>
            </a:endParaRPr>
          </a:p>
          <a:p>
            <a:pPr marL="274320" indent="-274320" algn="just">
              <a:lnSpc>
                <a:spcPct val="100000"/>
              </a:lnSpc>
              <a:spcBef>
                <a:spcPts val="261"/>
              </a:spcBef>
              <a:buClr>
                <a:srgbClr val="0BD0D9"/>
              </a:buClr>
              <a:buSzPct val="95000"/>
              <a:buFont typeface="Wingdings 2" charset="2"/>
              <a:buChar char=""/>
              <a:tabLst>
                <a:tab pos="0" algn="l"/>
              </a:tabLst>
            </a:pPr>
            <a:r>
              <a:rPr lang="tr-TR" sz="1800" spc="-1" dirty="0">
                <a:solidFill>
                  <a:schemeClr val="accent1">
                    <a:lumMod val="50000"/>
                  </a:schemeClr>
                </a:solidFill>
                <a:latin typeface="Arial"/>
              </a:rPr>
              <a:t>Öğrencilerimiz, akademik ve idari personelimiz, hijyenik koşullarda ve Diyetisyen gözetiminde dört çeşit olarak üretilen yemeklerden, yıllar itibari ile belirlenen katkı ücretleri karşılığında yararlanmaktadır.</a:t>
            </a:r>
          </a:p>
          <a:p>
            <a:pPr algn="just">
              <a:lnSpc>
                <a:spcPct val="100000"/>
              </a:lnSpc>
              <a:spcBef>
                <a:spcPts val="261"/>
              </a:spcBef>
              <a:tabLst>
                <a:tab pos="0" algn="l"/>
              </a:tabLst>
            </a:pPr>
            <a:endParaRPr lang="tr-TR" sz="1800" spc="-1" dirty="0">
              <a:solidFill>
                <a:schemeClr val="accent1">
                  <a:lumMod val="50000"/>
                </a:schemeClr>
              </a:solidFill>
              <a:latin typeface="Arial"/>
            </a:endParaRPr>
          </a:p>
          <a:p>
            <a:pPr marL="274320" indent="-274320" algn="just">
              <a:lnSpc>
                <a:spcPct val="100000"/>
              </a:lnSpc>
              <a:spcBef>
                <a:spcPts val="261"/>
              </a:spcBef>
              <a:buClr>
                <a:srgbClr val="0BD0D9"/>
              </a:buClr>
              <a:buSzPct val="95000"/>
              <a:buFont typeface="Wingdings 2" charset="2"/>
              <a:buChar char=""/>
              <a:tabLst>
                <a:tab pos="0" algn="l"/>
              </a:tabLst>
            </a:pPr>
            <a:r>
              <a:rPr lang="tr-TR" sz="1800" spc="-1" dirty="0">
                <a:solidFill>
                  <a:schemeClr val="accent1">
                    <a:lumMod val="50000"/>
                  </a:schemeClr>
                </a:solidFill>
                <a:latin typeface="Arial"/>
              </a:rPr>
              <a:t>Her yıl sene başında ilgili mevzuatlar uyarınca belirlenen yemek katkı payı ücretleri; 2026 yılında her öğrenci için; 1. yemekte 40,00 TL, 2. yemekte 80,00 TL, yemek burslu öğrenci için 1. yemekte ücretsiz, 2. yemekte 80,00 TL ‘</a:t>
            </a:r>
            <a:r>
              <a:rPr lang="tr-TR" sz="1800" spc="-1" dirty="0" err="1">
                <a:solidFill>
                  <a:schemeClr val="accent1">
                    <a:lumMod val="50000"/>
                  </a:schemeClr>
                </a:solidFill>
                <a:latin typeface="Arial"/>
              </a:rPr>
              <a:t>dir</a:t>
            </a:r>
            <a:r>
              <a:rPr lang="tr-TR" sz="1800" spc="-1" dirty="0">
                <a:solidFill>
                  <a:schemeClr val="accent1">
                    <a:lumMod val="50000"/>
                  </a:schemeClr>
                </a:solidFill>
                <a:latin typeface="Arial"/>
              </a:rPr>
              <a:t>.</a:t>
            </a:r>
          </a:p>
          <a:p>
            <a:pPr marL="274320" algn="just">
              <a:lnSpc>
                <a:spcPct val="100000"/>
              </a:lnSpc>
              <a:spcBef>
                <a:spcPts val="261"/>
              </a:spcBef>
              <a:tabLst>
                <a:tab pos="0" algn="l"/>
              </a:tabLst>
            </a:pPr>
            <a:r>
              <a:rPr lang="tr-TR" sz="1800" spc="-1" dirty="0">
                <a:solidFill>
                  <a:schemeClr val="accent1">
                    <a:lumMod val="50000"/>
                  </a:schemeClr>
                </a:solidFill>
                <a:latin typeface="Arial"/>
              </a:rPr>
              <a:t> </a:t>
            </a:r>
          </a:p>
          <a:p>
            <a:pPr marL="274320" indent="-274320" algn="just">
              <a:lnSpc>
                <a:spcPct val="100000"/>
              </a:lnSpc>
              <a:spcBef>
                <a:spcPts val="261"/>
              </a:spcBef>
              <a:buClr>
                <a:srgbClr val="0BD0D9"/>
              </a:buClr>
              <a:buSzPct val="95000"/>
              <a:buFont typeface="Wingdings 2" charset="2"/>
              <a:buChar char=""/>
              <a:tabLst>
                <a:tab pos="0" algn="l"/>
              </a:tabLst>
            </a:pPr>
            <a:r>
              <a:rPr lang="tr-TR" sz="1800" spc="-1" dirty="0">
                <a:solidFill>
                  <a:schemeClr val="accent1">
                    <a:lumMod val="50000"/>
                  </a:schemeClr>
                </a:solidFill>
                <a:latin typeface="Arial"/>
              </a:rPr>
              <a:t>2026 yılı (Ocak-Eylül arası) içerisinde öğrencilerimize 167,496, personelimize ise 24,819 öğün yemek hizmeti sunulmuştur.</a:t>
            </a:r>
          </a:p>
          <a:p>
            <a:pPr algn="just">
              <a:lnSpc>
                <a:spcPct val="100000"/>
              </a:lnSpc>
              <a:spcBef>
                <a:spcPts val="261"/>
              </a:spcBef>
              <a:tabLst>
                <a:tab pos="0" algn="l"/>
              </a:tabLst>
            </a:pPr>
            <a:endParaRPr lang="tr-TR" sz="1400" spc="-1" dirty="0">
              <a:solidFill>
                <a:srgbClr val="000000"/>
              </a:solidFill>
              <a:latin typeface="Arial"/>
            </a:endParaRPr>
          </a:p>
          <a:p>
            <a:pPr algn="just">
              <a:lnSpc>
                <a:spcPct val="100000"/>
              </a:lnSpc>
              <a:spcBef>
                <a:spcPts val="261"/>
              </a:spcBef>
              <a:tabLst>
                <a:tab pos="0" algn="l"/>
              </a:tabLst>
            </a:pPr>
            <a:endParaRPr lang="tr-TR" sz="1400" spc="-1" dirty="0">
              <a:solidFill>
                <a:srgbClr val="000000"/>
              </a:solidFill>
              <a:latin typeface="Arial"/>
            </a:endParaRPr>
          </a:p>
        </p:txBody>
      </p:sp>
      <p:pic>
        <p:nvPicPr>
          <p:cNvPr id="9" name="Resim 8">
            <a:extLst>
              <a:ext uri="{FF2B5EF4-FFF2-40B4-BE49-F238E27FC236}">
                <a16:creationId xmlns:a16="http://schemas.microsoft.com/office/drawing/2014/main" xmlns="" id="{CF1CD7E0-6869-475B-BE5C-008269FBFF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1582" y="948765"/>
            <a:ext cx="3931623" cy="2409897"/>
          </a:xfrm>
          <a:prstGeom prst="rect">
            <a:avLst/>
          </a:prstGeom>
        </p:spPr>
      </p:pic>
      <p:pic>
        <p:nvPicPr>
          <p:cNvPr id="10" name="Resi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1582" y="3423724"/>
            <a:ext cx="3931623" cy="2397630"/>
          </a:xfrm>
          <a:prstGeom prst="rect">
            <a:avLst/>
          </a:prstGeom>
        </p:spPr>
      </p:pic>
    </p:spTree>
    <p:extLst>
      <p:ext uri="{BB962C8B-B14F-4D97-AF65-F5344CB8AC3E}">
        <p14:creationId xmlns:p14="http://schemas.microsoft.com/office/powerpoint/2010/main" val="3736289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3"/>
          <a:stretch>
            <a:fillRect/>
          </a:stretch>
        </p:blipFill>
        <p:spPr>
          <a:xfrm>
            <a:off x="0" y="5697415"/>
            <a:ext cx="12192000" cy="116058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Metin kutusu 6"/>
          <p:cNvSpPr/>
          <p:nvPr/>
        </p:nvSpPr>
        <p:spPr>
          <a:xfrm>
            <a:off x="9344" y="757258"/>
            <a:ext cx="7701510" cy="224531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r>
              <a:rPr lang="tr-TR" spc="-1" dirty="0">
                <a:solidFill>
                  <a:schemeClr val="accent1">
                    <a:lumMod val="50000"/>
                  </a:schemeClr>
                </a:solidFill>
                <a:latin typeface="Arial"/>
              </a:rPr>
              <a:t>Y</a:t>
            </a:r>
            <a:r>
              <a:rPr lang="tr-TR" b="0" strike="noStrike" spc="-1" dirty="0">
                <a:solidFill>
                  <a:schemeClr val="accent1">
                    <a:lumMod val="50000"/>
                  </a:schemeClr>
                </a:solidFill>
                <a:latin typeface="Arial"/>
              </a:rPr>
              <a:t>emek hizmetinden faydalanmak isteyen öğrencilerimizin kimlik kartlarına para yüklemesi yapmaları gerekmektedir.</a:t>
            </a:r>
          </a:p>
          <a:p>
            <a:pPr algn="just" defTabSz="914400">
              <a:lnSpc>
                <a:spcPct val="100000"/>
              </a:lnSpc>
            </a:pPr>
            <a:endParaRPr lang="tr-TR" b="0" strike="noStrike" spc="-1" dirty="0">
              <a:solidFill>
                <a:schemeClr val="accent1">
                  <a:lumMod val="50000"/>
                </a:schemeClr>
              </a:solidFill>
              <a:latin typeface="Arial"/>
            </a:endParaRPr>
          </a:p>
          <a:p>
            <a:pPr algn="just" defTabSz="914400">
              <a:lnSpc>
                <a:spcPct val="100000"/>
              </a:lnSpc>
            </a:pPr>
            <a:r>
              <a:rPr lang="tr-TR" b="0" strike="noStrike" spc="-1" dirty="0">
                <a:solidFill>
                  <a:schemeClr val="accent1">
                    <a:lumMod val="50000"/>
                  </a:schemeClr>
                </a:solidFill>
                <a:latin typeface="Arial"/>
              </a:rPr>
              <a:t>15 Nisan 2024 tarihinden itibaren kimlik kartlarına sadece sanal pos uygulaması üzerinden para yüklemesi yapılmakta olup; Uygulamaya Üniversitemiz Web sayfasında yer alan “Akıllı Kart Para Yükleme” linkinden ulaşılabilmektedir. </a:t>
            </a:r>
          </a:p>
          <a:p>
            <a:pPr algn="just" defTabSz="914400">
              <a:lnSpc>
                <a:spcPct val="100000"/>
              </a:lnSpc>
            </a:pPr>
            <a:endParaRPr lang="tr-TR" sz="1400" b="0" strike="noStrike" spc="-1" dirty="0">
              <a:solidFill>
                <a:srgbClr val="000000"/>
              </a:solidFill>
              <a:latin typeface="Arial"/>
            </a:endParaRPr>
          </a:p>
        </p:txBody>
      </p:sp>
      <p:graphicFrame>
        <p:nvGraphicFramePr>
          <p:cNvPr id="9" name="Nesne 8">
            <a:extLst>
              <a:ext uri="{FF2B5EF4-FFF2-40B4-BE49-F238E27FC236}">
                <a16:creationId xmlns:a16="http://schemas.microsoft.com/office/drawing/2014/main" xmlns="" id="{DBF1F2A4-690A-4D2A-928C-AB01C92AE07B}"/>
              </a:ext>
            </a:extLst>
          </p:cNvPr>
          <p:cNvGraphicFramePr>
            <a:graphicFrameLocks noChangeAspect="1"/>
          </p:cNvGraphicFramePr>
          <p:nvPr>
            <p:extLst>
              <p:ext uri="{D42A27DB-BD31-4B8C-83A1-F6EECF244321}">
                <p14:modId xmlns:p14="http://schemas.microsoft.com/office/powerpoint/2010/main" val="2493626732"/>
              </p:ext>
            </p:extLst>
          </p:nvPr>
        </p:nvGraphicFramePr>
        <p:xfrm>
          <a:off x="7868316" y="0"/>
          <a:ext cx="4323683" cy="5794131"/>
        </p:xfrm>
        <a:graphic>
          <a:graphicData uri="http://schemas.openxmlformats.org/presentationml/2006/ole">
            <mc:AlternateContent xmlns:mc="http://schemas.openxmlformats.org/markup-compatibility/2006">
              <mc:Choice xmlns:v="urn:schemas-microsoft-com:vml" Requires="v">
                <p:oleObj spid="_x0000_s1046" name="Acrobat Document" r:id="rId4" imgW="13559400" imgH="21697200" progId="Acrobat.Document.DC">
                  <p:embed/>
                </p:oleObj>
              </mc:Choice>
              <mc:Fallback>
                <p:oleObj name="Acrobat Document" r:id="rId4" imgW="13559400" imgH="21697200" progId="Acrobat.Document.DC">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8316" y="0"/>
                        <a:ext cx="4323683" cy="5794131"/>
                      </a:xfrm>
                      <a:prstGeom prst="rect">
                        <a:avLst/>
                      </a:prstGeom>
                      <a:noFill/>
                    </p:spPr>
                  </p:pic>
                </p:oleObj>
              </mc:Fallback>
            </mc:AlternateContent>
          </a:graphicData>
        </a:graphic>
      </p:graphicFrame>
      <p:pic>
        <p:nvPicPr>
          <p:cNvPr id="10" name="13 Resim" descr="Inkedhilal_LI.jpg"/>
          <p:cNvPicPr/>
          <p:nvPr/>
        </p:nvPicPr>
        <p:blipFill>
          <a:blip r:embed="rId6"/>
          <a:stretch/>
        </p:blipFill>
        <p:spPr>
          <a:xfrm>
            <a:off x="3601000" y="2867105"/>
            <a:ext cx="4285701" cy="2830310"/>
          </a:xfrm>
          <a:prstGeom prst="rect">
            <a:avLst/>
          </a:prstGeom>
          <a:ln w="0">
            <a:noFill/>
          </a:ln>
        </p:spPr>
      </p:pic>
    </p:spTree>
    <p:extLst>
      <p:ext uri="{BB962C8B-B14F-4D97-AF65-F5344CB8AC3E}">
        <p14:creationId xmlns:p14="http://schemas.microsoft.com/office/powerpoint/2010/main" val="1648479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365126"/>
            <a:ext cx="10515600" cy="270480"/>
          </a:xfrm>
        </p:spPr>
        <p:txBody>
          <a:bodyPr>
            <a:normAutofit fontScale="90000"/>
          </a:bodyPr>
          <a:lstStyle/>
          <a:p>
            <a:r>
              <a:rPr lang="tr-TR" sz="2400" dirty="0">
                <a:solidFill>
                  <a:srgbClr val="C00000"/>
                </a:solidFill>
                <a:latin typeface="Segoe Script" panose="030B0504020000000003" pitchFamily="66" charset="0"/>
              </a:rPr>
              <a:t>                                                      </a:t>
            </a:r>
            <a:endParaRPr lang="tr-TR" sz="2400" dirty="0">
              <a:solidFill>
                <a:srgbClr val="C0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190565"/>
            <a:ext cx="12192000" cy="166743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Metin kutusu 7"/>
          <p:cNvSpPr txBox="1"/>
          <p:nvPr/>
        </p:nvSpPr>
        <p:spPr>
          <a:xfrm>
            <a:off x="416859" y="1343095"/>
            <a:ext cx="11320872" cy="3046988"/>
          </a:xfrm>
          <a:prstGeom prst="rect">
            <a:avLst/>
          </a:prstGeom>
          <a:noFill/>
        </p:spPr>
        <p:txBody>
          <a:bodyPr wrap="square" rtlCol="0">
            <a:spAutoFit/>
          </a:bodyPr>
          <a:lstStyle/>
          <a:p>
            <a:pPr algn="just"/>
            <a:r>
              <a:rPr lang="tr-TR" dirty="0">
                <a:latin typeface="Arial" pitchFamily="34" charset="0"/>
                <a:cs typeface="Arial" pitchFamily="34" charset="0"/>
              </a:rPr>
              <a:t>	</a:t>
            </a:r>
            <a:r>
              <a:rPr lang="tr-TR" sz="2400" dirty="0">
                <a:solidFill>
                  <a:schemeClr val="accent1">
                    <a:lumMod val="50000"/>
                  </a:schemeClr>
                </a:solidFill>
                <a:latin typeface="Arial" pitchFamily="34" charset="0"/>
                <a:cs typeface="Arial" pitchFamily="34" charset="0"/>
              </a:rPr>
              <a:t>Üniversitemiz yemekhanelerinde kullanılmakta olan kartlı geçiş sistemi, yalnızca öğrenci ve personel kimlik kartları üzerinden gerçekleştirilmekte iken, tüm öğrenci ve personel için T.C. Kimlik Kartı ile de kullanıma açılmıştır. Bununla birlikte Üniversitemize yeni kayıtlanan öğrencilerimiz de öğrenci kimlik kartları kendilerine teslim edilinceye kadar, öğrenci numaraları ile Giresun Üniversitesi web sayfasından yer alan ‘’Akıllı Kart Para Yükleme’’ sayfasındaki işlem adımlarını takip ederek para yükledikten sonra Kartlarını para harcama cihazlarının altında bulunan okuyucuya okutmak suretiyle, yemek hizmetinden faydalanabileceklerdir.</a:t>
            </a:r>
          </a:p>
        </p:txBody>
      </p:sp>
    </p:spTree>
    <p:extLst>
      <p:ext uri="{BB962C8B-B14F-4D97-AF65-F5344CB8AC3E}">
        <p14:creationId xmlns:p14="http://schemas.microsoft.com/office/powerpoint/2010/main" val="2440731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7" name="6 Dikdörtgen"/>
          <p:cNvSpPr/>
          <p:nvPr/>
        </p:nvSpPr>
        <p:spPr>
          <a:xfrm>
            <a:off x="0" y="638086"/>
            <a:ext cx="12192000" cy="1477328"/>
          </a:xfrm>
          <a:prstGeom prst="rect">
            <a:avLst/>
          </a:prstGeom>
        </p:spPr>
        <p:txBody>
          <a:bodyPr wrap="square">
            <a:spAutoFit/>
          </a:bodyPr>
          <a:lstStyle/>
          <a:p>
            <a:pPr algn="just"/>
            <a:r>
              <a:rPr lang="tr-TR" spc="-1" dirty="0">
                <a:solidFill>
                  <a:schemeClr val="accent1">
                    <a:lumMod val="50000"/>
                  </a:schemeClr>
                </a:solidFill>
                <a:latin typeface="Arial" panose="020B0604020202020204" pitchFamily="34" charset="0"/>
                <a:cs typeface="Arial" panose="020B0604020202020204" pitchFamily="34" charset="0"/>
              </a:rPr>
              <a:t>Yemek üretimleri  merkezde Güre </a:t>
            </a:r>
            <a:r>
              <a:rPr lang="tr-TR" spc="-1" dirty="0" err="1">
                <a:solidFill>
                  <a:schemeClr val="accent1">
                    <a:lumMod val="50000"/>
                  </a:schemeClr>
                </a:solidFill>
                <a:latin typeface="Arial" panose="020B0604020202020204" pitchFamily="34" charset="0"/>
                <a:cs typeface="Arial" panose="020B0604020202020204" pitchFamily="34" charset="0"/>
              </a:rPr>
              <a:t>Yerleşkesi’nde</a:t>
            </a:r>
            <a:r>
              <a:rPr lang="tr-TR" spc="-1" dirty="0">
                <a:solidFill>
                  <a:schemeClr val="accent1">
                    <a:lumMod val="50000"/>
                  </a:schemeClr>
                </a:solidFill>
                <a:latin typeface="Arial" panose="020B0604020202020204" pitchFamily="34" charset="0"/>
                <a:cs typeface="Arial" panose="020B0604020202020204" pitchFamily="34" charset="0"/>
              </a:rPr>
              <a:t> bulunan mutfakta hazır hale getirilerek; aynı binadaki yemek salonlarında ve hijyenik koşullarla taşınarak Gazipaşa Yerleşkemiz ve diğer birimlerimizdeki yemek salonlarında bu hizmet  sunulmaktadır. Aylık yemek menüleri; Diyetisyen tarafından mevsimsel ürünler ve yemek çeşitliliği dikkate alınarak hazırlanmakta olup her ay Daire Başkanlığımız </a:t>
            </a:r>
            <a:r>
              <a:rPr lang="tr-TR" spc="-1" dirty="0" err="1">
                <a:solidFill>
                  <a:schemeClr val="accent1">
                    <a:lumMod val="50000"/>
                  </a:schemeClr>
                </a:solidFill>
                <a:latin typeface="Arial" panose="020B0604020202020204" pitchFamily="34" charset="0"/>
                <a:cs typeface="Arial" panose="020B0604020202020204" pitchFamily="34" charset="0"/>
              </a:rPr>
              <a:t>wep</a:t>
            </a:r>
            <a:r>
              <a:rPr lang="tr-TR" spc="-1" dirty="0">
                <a:solidFill>
                  <a:schemeClr val="accent1">
                    <a:lumMod val="50000"/>
                  </a:schemeClr>
                </a:solidFill>
                <a:latin typeface="Arial" panose="020B0604020202020204" pitchFamily="34" charset="0"/>
                <a:cs typeface="Arial" panose="020B0604020202020204" pitchFamily="34" charset="0"/>
              </a:rPr>
              <a:t> sayfasında ve Üniversitemiz ana </a:t>
            </a:r>
            <a:r>
              <a:rPr lang="tr-TR" spc="-1" dirty="0" err="1">
                <a:solidFill>
                  <a:schemeClr val="accent1">
                    <a:lumMod val="50000"/>
                  </a:schemeClr>
                </a:solidFill>
                <a:latin typeface="Arial" panose="020B0604020202020204" pitchFamily="34" charset="0"/>
                <a:cs typeface="Arial" panose="020B0604020202020204" pitchFamily="34" charset="0"/>
              </a:rPr>
              <a:t>wep</a:t>
            </a:r>
            <a:r>
              <a:rPr lang="tr-TR" spc="-1" dirty="0">
                <a:solidFill>
                  <a:schemeClr val="accent1">
                    <a:lumMod val="50000"/>
                  </a:schemeClr>
                </a:solidFill>
                <a:latin typeface="Arial" panose="020B0604020202020204" pitchFamily="34" charset="0"/>
                <a:cs typeface="Arial" panose="020B0604020202020204" pitchFamily="34" charset="0"/>
              </a:rPr>
              <a:t> sayfasında yayımlanmaktadır.</a:t>
            </a:r>
            <a:endParaRPr lang="tr-TR"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Metin kutusu 4"/>
          <p:cNvSpPr/>
          <p:nvPr/>
        </p:nvSpPr>
        <p:spPr>
          <a:xfrm>
            <a:off x="-276964" y="2075334"/>
            <a:ext cx="4031280" cy="3371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tr-TR" sz="1600" b="1" strike="noStrike" spc="-1" dirty="0">
                <a:solidFill>
                  <a:schemeClr val="accent1">
                    <a:lumMod val="50000"/>
                  </a:schemeClr>
                </a:solidFill>
                <a:latin typeface="Arial" panose="020B0604020202020204" pitchFamily="34" charset="0"/>
                <a:cs typeface="Arial" panose="020B0604020202020204" pitchFamily="34" charset="0"/>
              </a:rPr>
              <a:t>Görele U.B.Y.O. Yemekhane </a:t>
            </a:r>
            <a:endParaRPr lang="tr-TR" sz="1600" b="1" strike="noStrike" spc="-1" dirty="0">
              <a:solidFill>
                <a:srgbClr val="000000"/>
              </a:solidFill>
              <a:latin typeface="Arial" panose="020B0604020202020204" pitchFamily="34" charset="0"/>
              <a:cs typeface="Arial" panose="020B0604020202020204" pitchFamily="34" charset="0"/>
            </a:endParaRPr>
          </a:p>
        </p:txBody>
      </p:sp>
      <p:pic>
        <p:nvPicPr>
          <p:cNvPr id="9" name="İçerik Yer Tutucusu 3"/>
          <p:cNvPicPr/>
          <p:nvPr/>
        </p:nvPicPr>
        <p:blipFill>
          <a:blip r:embed="rId3"/>
          <a:stretch/>
        </p:blipFill>
        <p:spPr>
          <a:xfrm>
            <a:off x="80511" y="2381658"/>
            <a:ext cx="3774240" cy="1869058"/>
          </a:xfrm>
          <a:prstGeom prst="rect">
            <a:avLst/>
          </a:prstGeom>
          <a:ln w="0">
            <a:noFill/>
          </a:ln>
        </p:spPr>
      </p:pic>
      <p:sp>
        <p:nvSpPr>
          <p:cNvPr id="10" name="Metin kutusu 7"/>
          <p:cNvSpPr/>
          <p:nvPr/>
        </p:nvSpPr>
        <p:spPr>
          <a:xfrm>
            <a:off x="-73389" y="4328535"/>
            <a:ext cx="4548674" cy="33710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z="1600" b="1" strike="noStrike" spc="-1" dirty="0">
                <a:solidFill>
                  <a:schemeClr val="accent1">
                    <a:lumMod val="50000"/>
                  </a:schemeClr>
                </a:solidFill>
                <a:latin typeface="Arial" panose="020B0604020202020204" pitchFamily="34" charset="0"/>
                <a:cs typeface="Arial" panose="020B0604020202020204" pitchFamily="34" charset="0"/>
              </a:rPr>
              <a:t>Tirebolu Mehmet BAYRAK M.Y.O. Yemekhane </a:t>
            </a:r>
            <a:endParaRPr lang="tr-TR" sz="1600" b="1" strike="noStrike" spc="-1" dirty="0">
              <a:solidFill>
                <a:srgbClr val="000000"/>
              </a:solidFill>
              <a:latin typeface="Arial" panose="020B0604020202020204" pitchFamily="34" charset="0"/>
              <a:cs typeface="Arial" panose="020B0604020202020204" pitchFamily="34" charset="0"/>
            </a:endParaRPr>
          </a:p>
        </p:txBody>
      </p:sp>
      <p:pic>
        <p:nvPicPr>
          <p:cNvPr id="11" name="Resim 6"/>
          <p:cNvPicPr/>
          <p:nvPr/>
        </p:nvPicPr>
        <p:blipFill>
          <a:blip r:embed="rId4" cstate="print"/>
          <a:stretch/>
        </p:blipFill>
        <p:spPr>
          <a:xfrm>
            <a:off x="80511" y="4712677"/>
            <a:ext cx="3723480" cy="2145323"/>
          </a:xfrm>
          <a:prstGeom prst="rect">
            <a:avLst/>
          </a:prstGeom>
          <a:ln w="0">
            <a:noFill/>
          </a:ln>
        </p:spPr>
      </p:pic>
      <p:pic>
        <p:nvPicPr>
          <p:cNvPr id="12" name="Resim 2"/>
          <p:cNvPicPr/>
          <p:nvPr/>
        </p:nvPicPr>
        <p:blipFill>
          <a:blip r:embed="rId5"/>
          <a:stretch/>
        </p:blipFill>
        <p:spPr>
          <a:xfrm>
            <a:off x="6818524" y="4820717"/>
            <a:ext cx="3774239" cy="2037283"/>
          </a:xfrm>
          <a:prstGeom prst="rect">
            <a:avLst/>
          </a:prstGeom>
          <a:ln w="0">
            <a:noFill/>
          </a:ln>
        </p:spPr>
      </p:pic>
      <p:pic>
        <p:nvPicPr>
          <p:cNvPr id="13" name="8 Resim" descr="alucra yemekhane.jpg"/>
          <p:cNvPicPr/>
          <p:nvPr/>
        </p:nvPicPr>
        <p:blipFill>
          <a:blip r:embed="rId6"/>
          <a:stretch/>
        </p:blipFill>
        <p:spPr>
          <a:xfrm>
            <a:off x="6806155" y="2315106"/>
            <a:ext cx="3702959" cy="1918727"/>
          </a:xfrm>
          <a:prstGeom prst="rect">
            <a:avLst/>
          </a:prstGeom>
          <a:ln w="0">
            <a:noFill/>
          </a:ln>
        </p:spPr>
      </p:pic>
      <p:sp>
        <p:nvSpPr>
          <p:cNvPr id="15" name="Metin kutusu 5"/>
          <p:cNvSpPr/>
          <p:nvPr/>
        </p:nvSpPr>
        <p:spPr>
          <a:xfrm>
            <a:off x="6137030" y="2026365"/>
            <a:ext cx="4783015"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z="1400" b="1" strike="noStrike" spc="-1" dirty="0">
                <a:solidFill>
                  <a:schemeClr val="accent1">
                    <a:lumMod val="50000"/>
                  </a:schemeClr>
                </a:solidFill>
                <a:latin typeface="Arial" panose="020B0604020202020204" pitchFamily="34" charset="0"/>
                <a:cs typeface="Arial" panose="020B0604020202020204" pitchFamily="34" charset="0"/>
              </a:rPr>
              <a:t>Bulancak Kadir KARABAŞ U.B.Y.O. Yemekhane </a:t>
            </a:r>
            <a:endParaRPr lang="tr-TR" sz="1400" b="1" strike="noStrike" spc="-1" dirty="0">
              <a:solidFill>
                <a:srgbClr val="000000"/>
              </a:solidFill>
              <a:latin typeface="Arial" panose="020B0604020202020204" pitchFamily="34" charset="0"/>
              <a:cs typeface="Arial" panose="020B0604020202020204" pitchFamily="34" charset="0"/>
            </a:endParaRPr>
          </a:p>
        </p:txBody>
      </p:sp>
      <p:sp>
        <p:nvSpPr>
          <p:cNvPr id="16" name="Metin kutusu 7"/>
          <p:cNvSpPr/>
          <p:nvPr/>
        </p:nvSpPr>
        <p:spPr>
          <a:xfrm>
            <a:off x="6260123" y="4374113"/>
            <a:ext cx="4461160" cy="33710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z="1600" b="1" strike="noStrike" spc="-1" dirty="0">
                <a:solidFill>
                  <a:schemeClr val="accent1">
                    <a:lumMod val="50000"/>
                  </a:schemeClr>
                </a:solidFill>
                <a:latin typeface="Arial" panose="020B0604020202020204" pitchFamily="34" charset="0"/>
                <a:cs typeface="Arial" panose="020B0604020202020204" pitchFamily="34" charset="0"/>
              </a:rPr>
              <a:t>Alucra Turan BULUTÇU M.Y.O. Yemekhane </a:t>
            </a:r>
            <a:endParaRPr lang="tr-TR" sz="1600" b="1" strike="noStrike" spc="-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1916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p:txBody>
          <a:bodyPr/>
          <a:lstStyle/>
          <a:p>
            <a:endParaRPr lang="tr-TR"/>
          </a:p>
        </p:txBody>
      </p:sp>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PlaceHolder 1"/>
          <p:cNvSpPr txBox="1">
            <a:spLocks/>
          </p:cNvSpPr>
          <p:nvPr/>
        </p:nvSpPr>
        <p:spPr>
          <a:xfrm>
            <a:off x="344940" y="560804"/>
            <a:ext cx="11460198" cy="790920"/>
          </a:xfrm>
          <a:prstGeom prst="rect">
            <a:avLst/>
          </a:prstGeom>
          <a:noFill/>
          <a:ln w="0">
            <a:noFill/>
          </a:ln>
        </p:spPr>
        <p:txBody>
          <a:bodyPr vert="horz" lIns="0" tIns="45000" rIns="0" bIns="0" rtlCol="0" anchor="b">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00000"/>
              </a:lnSpc>
              <a:tabLst>
                <a:tab pos="0" algn="l"/>
              </a:tabLst>
            </a:pPr>
            <a:r>
              <a:rPr lang="tr-TR" sz="1600" spc="-1" dirty="0">
                <a:solidFill>
                  <a:schemeClr val="accent1">
                    <a:lumMod val="50000"/>
                  </a:schemeClr>
                </a:solidFill>
                <a:latin typeface="Arial"/>
              </a:rPr>
              <a:t>Üniversitemiz akademik ve idari personelinden oluşan ve her sene başında yenilenen yemekhane ve kantin denetleme komisyonları; belirli aralıklarla denetimlerde bulunarak yemek ve kantin hizmetlerinin  ihale şartname ve sözleşmelerine uygun olup olmadığı hususunda incelemelerde bulunmakta ve  Başkanlığımızca gerekli önlemler alınmaktadır.</a:t>
            </a:r>
          </a:p>
        </p:txBody>
      </p:sp>
      <p:pic>
        <p:nvPicPr>
          <p:cNvPr id="9" name="Resim 8">
            <a:extLst>
              <a:ext uri="{FF2B5EF4-FFF2-40B4-BE49-F238E27FC236}">
                <a16:creationId xmlns:a16="http://schemas.microsoft.com/office/drawing/2014/main" xmlns="" id="{1FF2D761-C23A-451E-B03B-BFB3B8BF68D8}"/>
              </a:ext>
            </a:extLst>
          </p:cNvPr>
          <p:cNvPicPr>
            <a:picLocks noChangeAspect="1"/>
          </p:cNvPicPr>
          <p:nvPr/>
        </p:nvPicPr>
        <p:blipFill>
          <a:blip r:embed="rId2"/>
          <a:stretch>
            <a:fillRect/>
          </a:stretch>
        </p:blipFill>
        <p:spPr>
          <a:xfrm>
            <a:off x="365901" y="1873381"/>
            <a:ext cx="4803976" cy="2301108"/>
          </a:xfrm>
          <a:prstGeom prst="rect">
            <a:avLst/>
          </a:prstGeom>
        </p:spPr>
      </p:pic>
      <p:pic>
        <p:nvPicPr>
          <p:cNvPr id="10" name="Resi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1013" y="1873380"/>
            <a:ext cx="4313333" cy="2126540"/>
          </a:xfrm>
          <a:prstGeom prst="rect">
            <a:avLst/>
          </a:prstGeom>
        </p:spPr>
      </p:pic>
      <p:pic>
        <p:nvPicPr>
          <p:cNvPr id="12" name="Resim 2"/>
          <p:cNvPicPr/>
          <p:nvPr/>
        </p:nvPicPr>
        <p:blipFill>
          <a:blip r:embed="rId4"/>
          <a:stretch/>
        </p:blipFill>
        <p:spPr>
          <a:xfrm>
            <a:off x="365901" y="4562194"/>
            <a:ext cx="4803976" cy="2252378"/>
          </a:xfrm>
          <a:prstGeom prst="rect">
            <a:avLst/>
          </a:prstGeom>
          <a:ln w="0">
            <a:noFill/>
          </a:ln>
        </p:spPr>
      </p:pic>
      <p:pic>
        <p:nvPicPr>
          <p:cNvPr id="13" name="9 Resim" descr="sağlık bil. fak. yemekhane.jpg"/>
          <p:cNvPicPr>
            <a:picLocks noGrp="1"/>
          </p:cNvPicPr>
          <p:nvPr>
            <p:ph idx="1"/>
          </p:nvPr>
        </p:nvPicPr>
        <p:blipFill>
          <a:blip r:embed="rId5"/>
          <a:stretch/>
        </p:blipFill>
        <p:spPr>
          <a:xfrm>
            <a:off x="6721013" y="4514483"/>
            <a:ext cx="4313333" cy="2343517"/>
          </a:xfrm>
          <a:prstGeom prst="rect">
            <a:avLst/>
          </a:prstGeom>
          <a:ln w="0">
            <a:noFill/>
          </a:ln>
        </p:spPr>
      </p:pic>
      <p:sp>
        <p:nvSpPr>
          <p:cNvPr id="14" name="Dikdörtgen 13"/>
          <p:cNvSpPr/>
          <p:nvPr/>
        </p:nvSpPr>
        <p:spPr>
          <a:xfrm>
            <a:off x="1137654" y="1526145"/>
            <a:ext cx="4064254" cy="338554"/>
          </a:xfrm>
          <a:prstGeom prst="rect">
            <a:avLst/>
          </a:prstGeom>
        </p:spPr>
        <p:txBody>
          <a:bodyPr wrap="none">
            <a:spAutoFit/>
          </a:bodyPr>
          <a:lstStyle/>
          <a:p>
            <a:r>
              <a:rPr lang="tr-TR" sz="1600" b="1" dirty="0">
                <a:solidFill>
                  <a:schemeClr val="accent1">
                    <a:lumMod val="50000"/>
                  </a:schemeClr>
                </a:solidFill>
                <a:latin typeface="Arial" panose="020B0604020202020204" pitchFamily="34" charset="0"/>
                <a:cs typeface="Arial" panose="020B0604020202020204" pitchFamily="34" charset="0"/>
              </a:rPr>
              <a:t>Şebinkarahisar Yerleşkesi Yemekhanesi</a:t>
            </a:r>
          </a:p>
        </p:txBody>
      </p:sp>
      <p:sp>
        <p:nvSpPr>
          <p:cNvPr id="16" name="Dikdörtgen 15"/>
          <p:cNvSpPr/>
          <p:nvPr/>
        </p:nvSpPr>
        <p:spPr>
          <a:xfrm>
            <a:off x="6721013" y="1428163"/>
            <a:ext cx="4208421" cy="369332"/>
          </a:xfrm>
          <a:prstGeom prst="rect">
            <a:avLst/>
          </a:prstGeom>
        </p:spPr>
        <p:txBody>
          <a:bodyPr wrap="square">
            <a:spAutoFit/>
          </a:bodyPr>
          <a:lstStyle/>
          <a:p>
            <a:r>
              <a:rPr lang="tr-TR" dirty="0">
                <a:solidFill>
                  <a:schemeClr val="accent2">
                    <a:lumMod val="50000"/>
                  </a:schemeClr>
                </a:solidFill>
                <a:latin typeface="Arial" panose="020B0604020202020204" pitchFamily="34" charset="0"/>
                <a:cs typeface="Arial" panose="020B0604020202020204" pitchFamily="34" charset="0"/>
              </a:rPr>
              <a:t>       </a:t>
            </a:r>
            <a:r>
              <a:rPr lang="tr-TR" sz="1600" b="1" dirty="0">
                <a:solidFill>
                  <a:schemeClr val="accent1">
                    <a:lumMod val="50000"/>
                  </a:schemeClr>
                </a:solidFill>
                <a:latin typeface="Arial" panose="020B0604020202020204" pitchFamily="34" charset="0"/>
                <a:cs typeface="Arial" panose="020B0604020202020204" pitchFamily="34" charset="0"/>
              </a:rPr>
              <a:t>Güre Yerleşkesi Yemekhane</a:t>
            </a:r>
          </a:p>
        </p:txBody>
      </p:sp>
      <p:sp>
        <p:nvSpPr>
          <p:cNvPr id="17" name="Dikdörtgen 16"/>
          <p:cNvSpPr/>
          <p:nvPr/>
        </p:nvSpPr>
        <p:spPr>
          <a:xfrm>
            <a:off x="-124489" y="4214958"/>
            <a:ext cx="5108130" cy="338554"/>
          </a:xfrm>
          <a:prstGeom prst="rect">
            <a:avLst/>
          </a:prstGeom>
        </p:spPr>
        <p:txBody>
          <a:bodyPr wrap="none">
            <a:spAutoFit/>
          </a:bodyPr>
          <a:lstStyle/>
          <a:p>
            <a:pPr algn="ctr"/>
            <a:r>
              <a:rPr lang="tr-TR" sz="1600" spc="-1" dirty="0">
                <a:solidFill>
                  <a:schemeClr val="accent1">
                    <a:lumMod val="50000"/>
                  </a:schemeClr>
                </a:solidFill>
                <a:latin typeface="Arial" panose="020B0604020202020204" pitchFamily="34" charset="0"/>
                <a:cs typeface="Arial" panose="020B0604020202020204" pitchFamily="34" charset="0"/>
              </a:rPr>
              <a:t>           </a:t>
            </a:r>
            <a:r>
              <a:rPr lang="tr-TR" sz="1600" b="1" spc="-1" dirty="0">
                <a:solidFill>
                  <a:schemeClr val="accent1">
                    <a:lumMod val="50000"/>
                  </a:schemeClr>
                </a:solidFill>
                <a:latin typeface="Arial" panose="020B0604020202020204" pitchFamily="34" charset="0"/>
                <a:cs typeface="Arial" panose="020B0604020202020204" pitchFamily="34" charset="0"/>
              </a:rPr>
              <a:t>Eynesil Kamil NALBANT M.Y.O. Yemekhane </a:t>
            </a:r>
            <a:endParaRPr lang="tr-TR" sz="1600" b="1" spc="-1" dirty="0">
              <a:solidFill>
                <a:srgbClr val="000000"/>
              </a:solidFill>
              <a:latin typeface="Arial" panose="020B0604020202020204" pitchFamily="34" charset="0"/>
              <a:cs typeface="Arial" panose="020B0604020202020204" pitchFamily="34" charset="0"/>
            </a:endParaRPr>
          </a:p>
        </p:txBody>
      </p:sp>
      <p:sp>
        <p:nvSpPr>
          <p:cNvPr id="18" name="Dikdörtgen 17"/>
          <p:cNvSpPr/>
          <p:nvPr/>
        </p:nvSpPr>
        <p:spPr>
          <a:xfrm>
            <a:off x="6854120" y="4103932"/>
            <a:ext cx="4014625" cy="338554"/>
          </a:xfrm>
          <a:prstGeom prst="rect">
            <a:avLst/>
          </a:prstGeom>
        </p:spPr>
        <p:txBody>
          <a:bodyPr wrap="square">
            <a:spAutoFit/>
          </a:bodyPr>
          <a:lstStyle/>
          <a:p>
            <a:pPr algn="ctr"/>
            <a:r>
              <a:rPr lang="tr-TR" sz="1600" b="1" spc="-1" dirty="0">
                <a:solidFill>
                  <a:schemeClr val="accent1">
                    <a:lumMod val="50000"/>
                  </a:schemeClr>
                </a:solidFill>
                <a:latin typeface="Arial" panose="020B0604020202020204" pitchFamily="34" charset="0"/>
                <a:cs typeface="Arial" panose="020B0604020202020204" pitchFamily="34" charset="0"/>
              </a:rPr>
              <a:t>Sağlık Bilimleri Fakültesi Yemekhane </a:t>
            </a:r>
            <a:endParaRPr lang="tr-TR" sz="1600" b="1" spc="-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11377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486400"/>
            <a:ext cx="12192000" cy="1371600"/>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Dikdörtgen 7"/>
          <p:cNvSpPr/>
          <p:nvPr/>
        </p:nvSpPr>
        <p:spPr>
          <a:xfrm>
            <a:off x="3593123" y="643989"/>
            <a:ext cx="6096000" cy="646331"/>
          </a:xfrm>
          <a:prstGeom prst="rect">
            <a:avLst/>
          </a:prstGeom>
        </p:spPr>
        <p:txBody>
          <a:bodyPr>
            <a:spAutoFit/>
          </a:bodyPr>
          <a:lstStyle/>
          <a:p>
            <a:r>
              <a:rPr lang="tr-TR" b="1" dirty="0">
                <a:solidFill>
                  <a:schemeClr val="accent1">
                    <a:lumMod val="50000"/>
                  </a:schemeClr>
                </a:solidFill>
              </a:rPr>
              <a:t>YERLEŞKELERİMİZDEKİ OTOMAT MAKİNELERİ</a:t>
            </a:r>
          </a:p>
          <a:p>
            <a:endParaRPr lang="tr-TR" dirty="0"/>
          </a:p>
        </p:txBody>
      </p:sp>
      <p:sp>
        <p:nvSpPr>
          <p:cNvPr id="9" name="Metin kutusu 8"/>
          <p:cNvSpPr txBox="1"/>
          <p:nvPr/>
        </p:nvSpPr>
        <p:spPr>
          <a:xfrm>
            <a:off x="0" y="967154"/>
            <a:ext cx="12192000" cy="738664"/>
          </a:xfrm>
          <a:prstGeom prst="rect">
            <a:avLst/>
          </a:prstGeom>
          <a:noFill/>
        </p:spPr>
        <p:txBody>
          <a:bodyPr wrap="square" rtlCol="0">
            <a:spAutoFit/>
          </a:bodyPr>
          <a:lstStyle/>
          <a:p>
            <a:pPr algn="ctr"/>
            <a:r>
              <a:rPr lang="tr-TR" sz="1400" dirty="0">
                <a:solidFill>
                  <a:schemeClr val="accent1">
                    <a:lumMod val="50000"/>
                  </a:schemeClr>
                </a:solidFill>
                <a:latin typeface="Arial" panose="020B0604020202020204" pitchFamily="34" charset="0"/>
                <a:cs typeface="Arial" panose="020B0604020202020204" pitchFamily="34" charset="0"/>
              </a:rPr>
              <a:t>Üniversitemizin, Eğitim Fakültesi  (A Blok Girişi Zemin Kat), Milli Teknoloji Atölyesi, İ.İ.B.F -Fen Edebiyat Fakültesi Dekanlığı Binası (3 adet), Tıp Fakültesi Dekanlığı (Zemin Kat Öğrenci Girişi), Mühendislik Fakültesi Dekanlığı  (Zemin Kat Öğrenci Girişi) belirtilen alanlarında atıştırmalık otomat makineleri öğrencilerimizin ve personelimizin hizmetine sunuldu.</a:t>
            </a:r>
          </a:p>
        </p:txBody>
      </p: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157" y="1897222"/>
            <a:ext cx="5427219" cy="3589178"/>
          </a:xfrm>
          <a:prstGeom prst="rect">
            <a:avLst/>
          </a:prstGeom>
        </p:spPr>
      </p:pic>
      <p:pic>
        <p:nvPicPr>
          <p:cNvPr id="11" name="Resim 10"/>
          <p:cNvPicPr>
            <a:picLocks noChangeAspect="1"/>
          </p:cNvPicPr>
          <p:nvPr/>
        </p:nvPicPr>
        <p:blipFill rotWithShape="1">
          <a:blip r:embed="rId4" cstate="print">
            <a:extLst>
              <a:ext uri="{28A0092B-C50C-407E-A947-70E740481C1C}">
                <a14:useLocalDpi xmlns:a14="http://schemas.microsoft.com/office/drawing/2010/main" val="0"/>
              </a:ext>
            </a:extLst>
          </a:blip>
          <a:srcRect t="27619" b="28190"/>
          <a:stretch/>
        </p:blipFill>
        <p:spPr>
          <a:xfrm>
            <a:off x="6497515" y="1897222"/>
            <a:ext cx="5372100" cy="3589178"/>
          </a:xfrm>
          <a:prstGeom prst="rect">
            <a:avLst/>
          </a:prstGeom>
        </p:spPr>
      </p:pic>
    </p:spTree>
    <p:extLst>
      <p:ext uri="{BB962C8B-B14F-4D97-AF65-F5344CB8AC3E}">
        <p14:creationId xmlns:p14="http://schemas.microsoft.com/office/powerpoint/2010/main" val="727546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graphicFrame>
        <p:nvGraphicFramePr>
          <p:cNvPr id="8" name="Tablo 7"/>
          <p:cNvGraphicFramePr>
            <a:graphicFrameLocks noGrp="1"/>
          </p:cNvGraphicFramePr>
          <p:nvPr>
            <p:extLst>
              <p:ext uri="{D42A27DB-BD31-4B8C-83A1-F6EECF244321}">
                <p14:modId xmlns:p14="http://schemas.microsoft.com/office/powerpoint/2010/main" val="1276865759"/>
              </p:ext>
            </p:extLst>
          </p:nvPr>
        </p:nvGraphicFramePr>
        <p:xfrm>
          <a:off x="535577" y="1320108"/>
          <a:ext cx="8072092" cy="5300500"/>
        </p:xfrm>
        <a:graphic>
          <a:graphicData uri="http://schemas.openxmlformats.org/drawingml/2006/table">
            <a:tbl>
              <a:tblPr>
                <a:tableStyleId>{5C22544A-7EE6-4342-B048-85BDC9FD1C3A}</a:tableStyleId>
              </a:tblPr>
              <a:tblGrid>
                <a:gridCol w="8072092">
                  <a:extLst>
                    <a:ext uri="{9D8B030D-6E8A-4147-A177-3AD203B41FA5}">
                      <a16:colId xmlns:a16="http://schemas.microsoft.com/office/drawing/2014/main" xmlns="" val="1697302795"/>
                    </a:ext>
                  </a:extLst>
                </a:gridCol>
              </a:tblGrid>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GÜRE YERLEŞKESİ MERKEZ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1934306874"/>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ESPİYE MYO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969778791"/>
                  </a:ext>
                </a:extLst>
              </a:tr>
              <a:tr h="432346">
                <a:tc>
                  <a:txBody>
                    <a:bodyPr/>
                    <a:lstStyle/>
                    <a:p>
                      <a:pPr algn="l" fontAlgn="ctr"/>
                      <a:r>
                        <a:rPr lang="tr-TR" sz="1800" b="1" u="none" strike="noStrike" dirty="0">
                          <a:effectLst/>
                          <a:latin typeface="Arial" panose="020B0604020202020204" pitchFamily="34" charset="0"/>
                          <a:cs typeface="Arial" panose="020B0604020202020204" pitchFamily="34" charset="0"/>
                        </a:rPr>
                        <a:t>GÖRELE GÜZEL SANATLAR FAKÜLTESİ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665816038"/>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TİREBOLU MYO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106335783"/>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GİRESUN MESLEK YÜKSEKOKULU ÖĞRENCİ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650099689"/>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TİREBOLU İLETİŞİM FAKÜLTESİ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284946264"/>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ŞEBİNKARAHİSAR MYO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964696949"/>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ŞEBİNKARAHİSAR  YERLEŞKESİ KAFETERYA</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040426075"/>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ŞEBİNKARAHİSAR UYGULAMALI BİL.</a:t>
                      </a:r>
                      <a:r>
                        <a:rPr lang="tr-TR" sz="1800" b="1" u="none" strike="noStrike" baseline="0" dirty="0">
                          <a:effectLst/>
                          <a:latin typeface="Arial" panose="020B0604020202020204" pitchFamily="34" charset="0"/>
                          <a:cs typeface="Arial" panose="020B0604020202020204" pitchFamily="34" charset="0"/>
                        </a:rPr>
                        <a:t> </a:t>
                      </a:r>
                      <a:r>
                        <a:rPr lang="tr-TR" sz="1800" b="1" u="none" strike="noStrike" dirty="0">
                          <a:effectLst/>
                          <a:latin typeface="Arial" panose="020B0604020202020204" pitchFamily="34" charset="0"/>
                          <a:cs typeface="Arial" panose="020B0604020202020204" pitchFamily="34" charset="0"/>
                        </a:rPr>
                        <a:t>YÜKSEKOKULU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945534916"/>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KEŞAP TURİZM FAKÜLTESİ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2225606090"/>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SPOR BİLİMLERİ FAKÜLTESİ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47294034"/>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SAĞLIK HİZMETLERİ MYO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638148094"/>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EYNESİL KAMİL NALBANT MYO ÖĞRENCİ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145093759"/>
                  </a:ext>
                </a:extLst>
              </a:tr>
              <a:tr h="343329">
                <a:tc>
                  <a:txBody>
                    <a:bodyPr/>
                    <a:lstStyle/>
                    <a:p>
                      <a:pPr algn="l" fontAlgn="ctr"/>
                      <a:r>
                        <a:rPr lang="tr-TR" sz="1800" b="1" u="none" strike="noStrike" dirty="0">
                          <a:effectLst/>
                          <a:latin typeface="Arial" panose="020B0604020202020204" pitchFamily="34" charset="0"/>
                          <a:cs typeface="Arial" panose="020B0604020202020204" pitchFamily="34" charset="0"/>
                        </a:rPr>
                        <a:t>DİŞ HEKİMLİĞİ FAKÜLTESİ ÖĞRENCİ KANTİNİ</a:t>
                      </a:r>
                      <a:endParaRPr lang="tr-TR"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3061030228"/>
                  </a:ext>
                </a:extLst>
              </a:tr>
              <a:tr h="404877">
                <a:tc>
                  <a:txBody>
                    <a:bodyPr/>
                    <a:lstStyle/>
                    <a:p>
                      <a:pPr algn="l" fontAlgn="ctr"/>
                      <a:r>
                        <a:rPr lang="es-ES" sz="1800" b="1" u="none" strike="noStrike" dirty="0">
                          <a:effectLst/>
                          <a:latin typeface="Arial" panose="020B0604020202020204" pitchFamily="34" charset="0"/>
                          <a:cs typeface="Arial" panose="020B0604020202020204" pitchFamily="34" charset="0"/>
                        </a:rPr>
                        <a:t>ALUCRA TURAN BULUTÇU MYO KANTİNİ</a:t>
                      </a:r>
                      <a:endParaRPr lang="es-ES" sz="1800" b="1" i="0" u="none" strike="noStrike" dirty="0">
                        <a:solidFill>
                          <a:srgbClr val="000000"/>
                        </a:solidFill>
                        <a:effectLst/>
                        <a:latin typeface="Arial" panose="020B0604020202020204" pitchFamily="34" charset="0"/>
                        <a:cs typeface="Arial" panose="020B0604020202020204" pitchFamily="34" charset="0"/>
                      </a:endParaRPr>
                    </a:p>
                  </a:txBody>
                  <a:tcPr marL="1410" marR="1410" marT="1410" marB="0" anchor="ctr"/>
                </a:tc>
                <a:extLst>
                  <a:ext uri="{0D108BD9-81ED-4DB2-BD59-A6C34878D82A}">
                    <a16:rowId xmlns:a16="http://schemas.microsoft.com/office/drawing/2014/main" xmlns="" val="1759336665"/>
                  </a:ext>
                </a:extLst>
              </a:tr>
            </a:tbl>
          </a:graphicData>
        </a:graphic>
      </p:graphicFrame>
      <p:sp>
        <p:nvSpPr>
          <p:cNvPr id="9" name="Unvan 8"/>
          <p:cNvSpPr>
            <a:spLocks noGrp="1"/>
          </p:cNvSpPr>
          <p:nvPr>
            <p:ph type="title"/>
          </p:nvPr>
        </p:nvSpPr>
        <p:spPr>
          <a:xfrm>
            <a:off x="2409093" y="481852"/>
            <a:ext cx="11353800" cy="701731"/>
          </a:xfrm>
          <a:prstGeom prst="rect">
            <a:avLst/>
          </a:prstGeom>
        </p:spPr>
        <p:txBody>
          <a:bodyPr wrap="square">
            <a:spAutoFit/>
          </a:bodyPr>
          <a:lstStyle/>
          <a:p>
            <a:r>
              <a:rPr lang="tr-TR" b="1" dirty="0">
                <a:solidFill>
                  <a:schemeClr val="accent1">
                    <a:lumMod val="50000"/>
                  </a:schemeClr>
                </a:solidFill>
              </a:rPr>
              <a:t>      </a:t>
            </a:r>
            <a:r>
              <a:rPr lang="tr-TR" sz="2000" b="1" dirty="0">
                <a:solidFill>
                  <a:schemeClr val="accent1">
                    <a:lumMod val="50000"/>
                  </a:schemeClr>
                </a:solidFill>
                <a:latin typeface="Arial" panose="020B0604020202020204" pitchFamily="34" charset="0"/>
                <a:cs typeface="Arial" panose="020B0604020202020204" pitchFamily="34" charset="0"/>
              </a:rPr>
              <a:t>YERLEŞKELERİMİZDEKİ ÖĞRENCİ KANTİNLERİ</a:t>
            </a:r>
            <a:endParaRPr lang="tr-T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8360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81100" y="0"/>
            <a:ext cx="10515600" cy="1325563"/>
          </a:xfrm>
        </p:spPr>
        <p:txBody>
          <a:bodyPr>
            <a:normAutofit/>
          </a:bodyPr>
          <a:lstStyle/>
          <a:p>
            <a:r>
              <a:rPr lang="tr-TR" sz="2400" dirty="0">
                <a:solidFill>
                  <a:srgbClr val="C00000"/>
                </a:solidFill>
                <a:latin typeface="Segoe Script" panose="030B0504020000000003" pitchFamily="66" charset="0"/>
              </a:rPr>
              <a:t>                                                      </a:t>
            </a:r>
            <a:endParaRPr lang="tr-TR" sz="2400" dirty="0">
              <a:solidFill>
                <a:srgbClr val="C0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618285"/>
            <a:ext cx="12192000" cy="1377492"/>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Metin kutusu 7"/>
          <p:cNvSpPr txBox="1"/>
          <p:nvPr/>
        </p:nvSpPr>
        <p:spPr>
          <a:xfrm>
            <a:off x="2534948" y="662781"/>
            <a:ext cx="7602583" cy="461665"/>
          </a:xfrm>
          <a:prstGeom prst="rect">
            <a:avLst/>
          </a:prstGeom>
          <a:noFill/>
        </p:spPr>
        <p:txBody>
          <a:bodyPr wrap="square" rtlCol="0">
            <a:spAutoFit/>
          </a:bodyPr>
          <a:lstStyle/>
          <a:p>
            <a:r>
              <a:rPr lang="tr-TR" sz="2400" b="1" dirty="0">
                <a:solidFill>
                  <a:schemeClr val="accent1">
                    <a:lumMod val="50000"/>
                  </a:schemeClr>
                </a:solidFill>
                <a:latin typeface="Arial" panose="020B0604020202020204" pitchFamily="34" charset="0"/>
                <a:cs typeface="Arial" panose="020B0604020202020204" pitchFamily="34" charset="0"/>
              </a:rPr>
              <a:t>Güre Yerleşkesi Merkez Kantin Görselleri</a:t>
            </a:r>
          </a:p>
        </p:txBody>
      </p:sp>
      <p:pic>
        <p:nvPicPr>
          <p:cNvPr id="9" name="Resim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33" y="1262223"/>
            <a:ext cx="5699282" cy="4356062"/>
          </a:xfrm>
          <a:prstGeom prst="rect">
            <a:avLst/>
          </a:prstGeom>
        </p:spPr>
      </p:pic>
      <p:pic>
        <p:nvPicPr>
          <p:cNvPr id="10" name="Resim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0377" y="1262223"/>
            <a:ext cx="5635954" cy="4356061"/>
          </a:xfrm>
          <a:prstGeom prst="rect">
            <a:avLst/>
          </a:prstGeom>
        </p:spPr>
      </p:pic>
    </p:spTree>
    <p:extLst>
      <p:ext uri="{BB962C8B-B14F-4D97-AF65-F5344CB8AC3E}">
        <p14:creationId xmlns:p14="http://schemas.microsoft.com/office/powerpoint/2010/main" val="5339505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365126"/>
            <a:ext cx="10125808" cy="706320"/>
          </a:xfrm>
        </p:spPr>
        <p:txBody>
          <a:bodyPr>
            <a:normAutofit/>
          </a:bodyPr>
          <a:lstStyle/>
          <a:p>
            <a:r>
              <a:rPr lang="tr-TR" sz="2400" dirty="0">
                <a:solidFill>
                  <a:srgbClr val="C00000"/>
                </a:solidFill>
                <a:latin typeface="Segoe Script" panose="030B0504020000000003" pitchFamily="66" charset="0"/>
              </a:rPr>
              <a:t>                                                      </a:t>
            </a:r>
            <a:r>
              <a:rPr lang="tr-TR" sz="2400" spc="-1" dirty="0">
                <a:solidFill>
                  <a:srgbClr val="FF0000"/>
                </a:solidFill>
                <a:latin typeface="Segoe Script" panose="030B0504020000000003" pitchFamily="66" charset="0"/>
              </a:rPr>
              <a:t>Sosyal Hizmetler,</a:t>
            </a:r>
            <a:endParaRPr lang="tr-TR" sz="2400" dirty="0">
              <a:solidFill>
                <a:srgbClr val="FF0000"/>
              </a:solidFill>
              <a:latin typeface="Segoe Script" panose="030B0504020000000003" pitchFamily="66" charset="0"/>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3"/>
          <a:stretch>
            <a:fillRect/>
          </a:stretch>
        </p:blipFill>
        <p:spPr>
          <a:xfrm>
            <a:off x="0" y="5275385"/>
            <a:ext cx="12192000" cy="158261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PlaceHolder 2"/>
          <p:cNvSpPr txBox="1">
            <a:spLocks/>
          </p:cNvSpPr>
          <p:nvPr/>
        </p:nvSpPr>
        <p:spPr>
          <a:xfrm>
            <a:off x="179640" y="784962"/>
            <a:ext cx="12012360" cy="5571388"/>
          </a:xfrm>
          <a:prstGeom prst="rect">
            <a:avLst/>
          </a:prstGeom>
          <a:noFill/>
          <a:ln w="0">
            <a:noFill/>
          </a:ln>
        </p:spPr>
        <p:txBody>
          <a:bodyPr vert="horz" lIns="90000" tIns="45000" rIns="90000" bIns="4500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320"/>
              </a:spcBef>
              <a:tabLst>
                <a:tab pos="0" algn="l"/>
              </a:tabLst>
            </a:pPr>
            <a:r>
              <a:rPr lang="tr-TR" sz="1600" b="1" spc="-1" dirty="0">
                <a:solidFill>
                  <a:schemeClr val="accent1">
                    <a:lumMod val="50000"/>
                  </a:schemeClr>
                </a:solidFill>
                <a:latin typeface="Arial"/>
              </a:rPr>
              <a:t>Kısmi Zamanlı Öğrenci Çalıştırılması</a:t>
            </a:r>
            <a:endParaRPr lang="tr-TR" sz="1600" spc="-1" dirty="0">
              <a:solidFill>
                <a:srgbClr val="000000"/>
              </a:solidFill>
              <a:latin typeface="Arial"/>
            </a:endParaRPr>
          </a:p>
          <a:p>
            <a:pPr>
              <a:lnSpc>
                <a:spcPct val="100000"/>
              </a:lnSpc>
              <a:spcBef>
                <a:spcPts val="320"/>
              </a:spcBef>
              <a:tabLst>
                <a:tab pos="0" algn="l"/>
              </a:tabLst>
            </a:pPr>
            <a:endParaRPr lang="tr-TR" sz="1600" spc="-1" dirty="0">
              <a:solidFill>
                <a:srgbClr val="000000"/>
              </a:solidFill>
              <a:latin typeface="Arial"/>
            </a:endParaRPr>
          </a:p>
          <a:p>
            <a:pPr>
              <a:lnSpc>
                <a:spcPct val="100000"/>
              </a:lnSpc>
              <a:spcBef>
                <a:spcPts val="320"/>
              </a:spcBef>
              <a:tabLst>
                <a:tab pos="0" algn="l"/>
              </a:tabLst>
            </a:pPr>
            <a:endParaRPr lang="tr-TR" sz="1600" spc="-1" dirty="0">
              <a:solidFill>
                <a:srgbClr val="000000"/>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Başarılı ve ihtiyacı olan öğrencilerimize kendi eğitimleri, ilgi alanları ve Üniversitemiz ihtiyaçları doğrultusunda iş olanağı sağlanmaktadır.</a:t>
            </a:r>
          </a:p>
          <a:p>
            <a:pPr>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İlgili mevzuatlar uyarınca 2025-2026 eğitim-öğretim döneminde 250  öğrencimize Üniversitemizin çeşitli birimlerinde iş imkanı sağlanmış olup; 2026-2027 eğitim- öğretim döneminde de yaklaşık 250 öğrencimize kısmi zamanlı olarak iş imkanı sağlanması planlanmaktadır.</a:t>
            </a:r>
          </a:p>
          <a:p>
            <a:pPr marL="274320">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Öğrencilerimiz, bütçe imkanları ve Üniversitemiz Yönetim Kurulu Kararı uyarınca ayda </a:t>
            </a:r>
            <a:r>
              <a:rPr lang="tr-TR" sz="1600" spc="-1" dirty="0" err="1">
                <a:solidFill>
                  <a:schemeClr val="accent1">
                    <a:lumMod val="50000"/>
                  </a:schemeClr>
                </a:solidFill>
                <a:latin typeface="Arial"/>
              </a:rPr>
              <a:t>maximum</a:t>
            </a:r>
            <a:r>
              <a:rPr lang="tr-TR" sz="1600" spc="-1" dirty="0">
                <a:solidFill>
                  <a:schemeClr val="accent1">
                    <a:lumMod val="50000"/>
                  </a:schemeClr>
                </a:solidFill>
                <a:latin typeface="Arial"/>
              </a:rPr>
              <a:t> 60 saat çalıştırılabilecek ve her 30 saat çalışma karşılığı olarak öğrencilerimize yaklaşık 4,404,00 TL ücret ödenerek destek sağlanacaktır.</a:t>
            </a:r>
          </a:p>
          <a:p>
            <a:pPr marL="274320" algn="just">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Başarılı ve ihtiyacı olan öğrencilerimize bütçe imkanları dahilinde yemek yardımı yapılmaktadır. 2025-2026 eğitim-öğretim döneminde 500 öğrencimiz bu hizmetten faydalanmış olup; 2026-2027 eğitim-öğretim döneminde de yine yaklaşık 500 öğrencimiz bu imkandan yararlandırılacaktır.</a:t>
            </a:r>
          </a:p>
        </p:txBody>
      </p:sp>
    </p:spTree>
    <p:extLst>
      <p:ext uri="{BB962C8B-B14F-4D97-AF65-F5344CB8AC3E}">
        <p14:creationId xmlns:p14="http://schemas.microsoft.com/office/powerpoint/2010/main" val="1366711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200" y="365126"/>
            <a:ext cx="10125808" cy="706320"/>
          </a:xfrm>
        </p:spPr>
        <p:txBody>
          <a:bodyPr>
            <a:normAutofit/>
          </a:bodyPr>
          <a:lstStyle/>
          <a:p>
            <a:r>
              <a:rPr lang="tr-TR" sz="2400" dirty="0">
                <a:solidFill>
                  <a:srgbClr val="C00000"/>
                </a:solidFill>
                <a:latin typeface="Segoe Script" panose="030B0504020000000003" pitchFamily="66" charset="0"/>
              </a:rPr>
              <a:t>                                                      </a:t>
            </a:r>
            <a:r>
              <a:rPr lang="tr-TR" sz="2400" spc="-1" dirty="0">
                <a:solidFill>
                  <a:srgbClr val="FF0000"/>
                </a:solidFill>
                <a:latin typeface="Segoe Script" panose="030B0504020000000003" pitchFamily="66" charset="0"/>
              </a:rPr>
              <a:t>Sosyal Hizmetler,</a:t>
            </a:r>
            <a:endParaRPr lang="tr-TR" sz="2400" dirty="0">
              <a:solidFill>
                <a:srgbClr val="FF0000"/>
              </a:solidFill>
              <a:latin typeface="Segoe Script" panose="030B0504020000000003" pitchFamily="66" charset="0"/>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3"/>
          <a:stretch>
            <a:fillRect/>
          </a:stretch>
        </p:blipFill>
        <p:spPr>
          <a:xfrm>
            <a:off x="0" y="5275385"/>
            <a:ext cx="12192000" cy="158261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PlaceHolder 2"/>
          <p:cNvSpPr txBox="1">
            <a:spLocks/>
          </p:cNvSpPr>
          <p:nvPr/>
        </p:nvSpPr>
        <p:spPr>
          <a:xfrm>
            <a:off x="179640" y="983893"/>
            <a:ext cx="11874614" cy="5571388"/>
          </a:xfrm>
          <a:prstGeom prst="rect">
            <a:avLst/>
          </a:prstGeom>
          <a:noFill/>
          <a:ln w="0">
            <a:noFill/>
          </a:ln>
        </p:spPr>
        <p:txBody>
          <a:bodyPr vert="horz" lIns="90000" tIns="45000" rIns="90000" bIns="4500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320"/>
              </a:spcBef>
              <a:tabLst>
                <a:tab pos="0" algn="l"/>
              </a:tabLst>
            </a:pPr>
            <a:r>
              <a:rPr lang="tr-TR" sz="1600" b="1" spc="-1" dirty="0">
                <a:solidFill>
                  <a:schemeClr val="accent1">
                    <a:lumMod val="50000"/>
                  </a:schemeClr>
                </a:solidFill>
                <a:latin typeface="Arial"/>
              </a:rPr>
              <a:t>İŞKUR Gençlik Programı Kapsamında Öğrenci Çalıştırılması</a:t>
            </a:r>
            <a:endParaRPr lang="tr-TR" sz="1600" spc="-1" dirty="0">
              <a:solidFill>
                <a:srgbClr val="000000"/>
              </a:solidFill>
              <a:latin typeface="Arial"/>
            </a:endParaRPr>
          </a:p>
          <a:p>
            <a:pPr>
              <a:lnSpc>
                <a:spcPct val="100000"/>
              </a:lnSpc>
              <a:spcBef>
                <a:spcPts val="320"/>
              </a:spcBef>
              <a:tabLst>
                <a:tab pos="0" algn="l"/>
              </a:tabLst>
            </a:pPr>
            <a:endParaRPr lang="tr-TR" sz="1600" spc="-1" dirty="0">
              <a:solidFill>
                <a:srgbClr val="000000"/>
              </a:solidFill>
              <a:latin typeface="Arial"/>
            </a:endParaRPr>
          </a:p>
          <a:p>
            <a:pPr>
              <a:lnSpc>
                <a:spcPct val="100000"/>
              </a:lnSpc>
              <a:spcBef>
                <a:spcPts val="320"/>
              </a:spcBef>
              <a:tabLst>
                <a:tab pos="0" algn="l"/>
              </a:tabLst>
            </a:pPr>
            <a:endParaRPr lang="tr-TR" sz="1600" spc="-1" dirty="0">
              <a:solidFill>
                <a:srgbClr val="000000"/>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İŞKUR Gençlik Programı Kapsamında </a:t>
            </a:r>
            <a:r>
              <a:rPr lang="tr-TR" sz="1600" spc="-1" dirty="0" smtClean="0">
                <a:solidFill>
                  <a:schemeClr val="accent1">
                    <a:lumMod val="50000"/>
                  </a:schemeClr>
                </a:solidFill>
                <a:latin typeface="Arial"/>
              </a:rPr>
              <a:t>ve </a:t>
            </a:r>
            <a:r>
              <a:rPr lang="tr-TR" sz="1600" spc="-1" dirty="0">
                <a:solidFill>
                  <a:schemeClr val="accent1">
                    <a:lumMod val="50000"/>
                  </a:schemeClr>
                </a:solidFill>
                <a:latin typeface="Arial"/>
              </a:rPr>
              <a:t>Üniversitemiz ihtiyaçları doğrultusunda </a:t>
            </a:r>
            <a:r>
              <a:rPr lang="tr-TR" sz="1600" spc="-1" dirty="0" smtClean="0">
                <a:solidFill>
                  <a:schemeClr val="accent1">
                    <a:lumMod val="50000"/>
                  </a:schemeClr>
                </a:solidFill>
                <a:latin typeface="Arial"/>
              </a:rPr>
              <a:t>öğrencilerimize İŞKUR aracılığıyla iş </a:t>
            </a:r>
            <a:r>
              <a:rPr lang="tr-TR" sz="1600" spc="-1" dirty="0">
                <a:solidFill>
                  <a:schemeClr val="accent1">
                    <a:lumMod val="50000"/>
                  </a:schemeClr>
                </a:solidFill>
                <a:latin typeface="Arial"/>
              </a:rPr>
              <a:t>olanağı sağlanmaktadır.</a:t>
            </a:r>
          </a:p>
          <a:p>
            <a:pPr>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smtClean="0">
                <a:solidFill>
                  <a:schemeClr val="accent1">
                    <a:lumMod val="50000"/>
                  </a:schemeClr>
                </a:solidFill>
                <a:latin typeface="Arial"/>
              </a:rPr>
              <a:t>İŞKUR </a:t>
            </a:r>
            <a:r>
              <a:rPr lang="tr-TR" sz="1600" spc="-1" dirty="0">
                <a:solidFill>
                  <a:schemeClr val="accent1">
                    <a:lumMod val="50000"/>
                  </a:schemeClr>
                </a:solidFill>
                <a:latin typeface="Arial"/>
              </a:rPr>
              <a:t>Gençlik </a:t>
            </a:r>
            <a:r>
              <a:rPr lang="tr-TR" sz="1600" spc="-1" dirty="0" smtClean="0">
                <a:solidFill>
                  <a:schemeClr val="accent1">
                    <a:lumMod val="50000"/>
                  </a:schemeClr>
                </a:solidFill>
                <a:latin typeface="Arial"/>
              </a:rPr>
              <a:t>Programının Yürütülmesine İlişkin Usul ve Esaslar Hakkında Genelge </a:t>
            </a:r>
            <a:r>
              <a:rPr lang="tr-TR" sz="1600" spc="-1" dirty="0">
                <a:solidFill>
                  <a:schemeClr val="accent1">
                    <a:lumMod val="50000"/>
                  </a:schemeClr>
                </a:solidFill>
                <a:latin typeface="Arial"/>
              </a:rPr>
              <a:t>uyarınca </a:t>
            </a:r>
            <a:r>
              <a:rPr lang="tr-TR" sz="1600" spc="-1" dirty="0" smtClean="0">
                <a:solidFill>
                  <a:schemeClr val="accent1">
                    <a:lumMod val="50000"/>
                  </a:schemeClr>
                </a:solidFill>
                <a:latin typeface="Arial"/>
              </a:rPr>
              <a:t>Üniversitemizin tüm </a:t>
            </a:r>
            <a:r>
              <a:rPr lang="tr-TR" sz="1600" spc="-1" dirty="0">
                <a:solidFill>
                  <a:schemeClr val="accent1">
                    <a:lumMod val="50000"/>
                  </a:schemeClr>
                </a:solidFill>
                <a:latin typeface="Arial"/>
              </a:rPr>
              <a:t>yerleşkelerinde 2024-2025 eğitim-öğretim döneminde 845, 2025-2026 eğitim-öğretim </a:t>
            </a:r>
            <a:r>
              <a:rPr lang="tr-TR" sz="1600" spc="-1" dirty="0" smtClean="0">
                <a:solidFill>
                  <a:schemeClr val="accent1">
                    <a:lumMod val="50000"/>
                  </a:schemeClr>
                </a:solidFill>
                <a:latin typeface="Arial"/>
              </a:rPr>
              <a:t>döneminde ise toplam </a:t>
            </a:r>
            <a:r>
              <a:rPr lang="tr-TR" sz="1600" spc="-1" dirty="0">
                <a:solidFill>
                  <a:schemeClr val="accent1">
                    <a:lumMod val="50000"/>
                  </a:schemeClr>
                </a:solidFill>
                <a:latin typeface="Arial"/>
              </a:rPr>
              <a:t>810 öğrencimize İŞKUR aracılığıyla Üniversitemizin çeşitli birimlerinde iş imkanı sağlanmış olup; 2026-2027 eğitim-öğretim döneminde de </a:t>
            </a:r>
            <a:r>
              <a:rPr lang="tr-TR" sz="1600" spc="-1" dirty="0" smtClean="0">
                <a:solidFill>
                  <a:schemeClr val="accent1">
                    <a:lumMod val="50000"/>
                  </a:schemeClr>
                </a:solidFill>
                <a:latin typeface="Arial"/>
              </a:rPr>
              <a:t>öğrencilerimize ‘’İŞKUR </a:t>
            </a:r>
            <a:r>
              <a:rPr lang="tr-TR" sz="1600" spc="-1" dirty="0">
                <a:solidFill>
                  <a:schemeClr val="accent1">
                    <a:lumMod val="50000"/>
                  </a:schemeClr>
                </a:solidFill>
                <a:latin typeface="Arial"/>
              </a:rPr>
              <a:t>Gençlik Programı </a:t>
            </a:r>
            <a:r>
              <a:rPr lang="tr-TR" sz="1600" spc="-1" dirty="0" smtClean="0">
                <a:solidFill>
                  <a:schemeClr val="accent1">
                    <a:lumMod val="50000"/>
                  </a:schemeClr>
                </a:solidFill>
                <a:latin typeface="Arial"/>
              </a:rPr>
              <a:t>Kapsamında’’ </a:t>
            </a:r>
            <a:r>
              <a:rPr lang="tr-TR" sz="1600" spc="-1" dirty="0">
                <a:solidFill>
                  <a:schemeClr val="accent1">
                    <a:lumMod val="50000"/>
                  </a:schemeClr>
                </a:solidFill>
                <a:latin typeface="Arial"/>
              </a:rPr>
              <a:t>iş imkanı sağlanması planlanmaktadır.</a:t>
            </a:r>
          </a:p>
          <a:p>
            <a:pPr marL="274320">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Öğrencilerimiz, İŞKUR Gençlik Programı kapsamında haftada en fazla 3 </a:t>
            </a:r>
            <a:r>
              <a:rPr lang="tr-TR" sz="1600" spc="-1" dirty="0" smtClean="0">
                <a:solidFill>
                  <a:schemeClr val="accent1">
                    <a:lumMod val="50000"/>
                  </a:schemeClr>
                </a:solidFill>
                <a:latin typeface="Arial"/>
              </a:rPr>
              <a:t>gün (22,5 </a:t>
            </a:r>
            <a:r>
              <a:rPr lang="tr-TR" sz="1600" spc="-1" dirty="0">
                <a:solidFill>
                  <a:schemeClr val="accent1">
                    <a:lumMod val="50000"/>
                  </a:schemeClr>
                </a:solidFill>
                <a:latin typeface="Arial"/>
              </a:rPr>
              <a:t>saat </a:t>
            </a:r>
            <a:r>
              <a:rPr lang="tr-TR" sz="1600" spc="-1" dirty="0" smtClean="0">
                <a:solidFill>
                  <a:schemeClr val="accent1">
                    <a:lumMod val="50000"/>
                  </a:schemeClr>
                </a:solidFill>
                <a:latin typeface="Arial"/>
              </a:rPr>
              <a:t>çalıştırılabilecek) </a:t>
            </a:r>
            <a:r>
              <a:rPr lang="tr-TR" sz="1600" spc="-1" dirty="0">
                <a:solidFill>
                  <a:schemeClr val="accent1">
                    <a:lumMod val="50000"/>
                  </a:schemeClr>
                </a:solidFill>
                <a:latin typeface="Arial"/>
              </a:rPr>
              <a:t>ve her 7,5 saat çalışma karşılığı olarak öğrencilerimize 1,375,00 TL ücret ödenerek destek </a:t>
            </a:r>
            <a:r>
              <a:rPr lang="tr-TR" sz="1600" spc="-1" dirty="0" smtClean="0">
                <a:solidFill>
                  <a:schemeClr val="accent1">
                    <a:lumMod val="50000"/>
                  </a:schemeClr>
                </a:solidFill>
                <a:latin typeface="Arial"/>
              </a:rPr>
              <a:t>sağlanacaktır. Aylık ortalama 12 gün çalışma karşılığı olarak yaklaşık 16,500,00 TL ücret ödenecektir. İlgili iş olanağına istinaden başvuru duyuruları Üniversitemiz ana web sayfası ve Daire Başkanlığımızın web sayfasında paylaşılacak olup, başvuruda bulunacak öğrencilerimizin bu alanlardan takip etmesi gerekmektedir.</a:t>
            </a:r>
            <a:endParaRPr lang="tr-TR" sz="1600" spc="-1" dirty="0">
              <a:solidFill>
                <a:schemeClr val="accent1">
                  <a:lumMod val="50000"/>
                </a:schemeClr>
              </a:solidFill>
              <a:latin typeface="Arial"/>
            </a:endParaRPr>
          </a:p>
          <a:p>
            <a:pPr marL="274320" algn="just">
              <a:lnSpc>
                <a:spcPct val="100000"/>
              </a:lnSpc>
              <a:spcBef>
                <a:spcPts val="320"/>
              </a:spcBef>
              <a:tabLst>
                <a:tab pos="0" algn="l"/>
              </a:tabLst>
            </a:pPr>
            <a:endParaRPr lang="tr-TR" sz="1600" spc="-1" dirty="0">
              <a:solidFill>
                <a:schemeClr val="accent1">
                  <a:lumMod val="50000"/>
                </a:schemeClr>
              </a:solidFill>
              <a:latin typeface="Arial"/>
            </a:endParaRPr>
          </a:p>
          <a:p>
            <a:pPr algn="just">
              <a:lnSpc>
                <a:spcPct val="100000"/>
              </a:lnSpc>
              <a:spcBef>
                <a:spcPts val="320"/>
              </a:spcBef>
              <a:buClr>
                <a:srgbClr val="0BD0D9"/>
              </a:buClr>
              <a:buSzPct val="95000"/>
              <a:tabLst>
                <a:tab pos="0" algn="l"/>
              </a:tabLst>
            </a:pPr>
            <a:endParaRPr lang="tr-TR" sz="1600" spc="-1" dirty="0">
              <a:solidFill>
                <a:schemeClr val="accent1">
                  <a:lumMod val="50000"/>
                </a:schemeClr>
              </a:solidFill>
              <a:latin typeface="Arial"/>
            </a:endParaRPr>
          </a:p>
        </p:txBody>
      </p:sp>
    </p:spTree>
    <p:extLst>
      <p:ext uri="{BB962C8B-B14F-4D97-AF65-F5344CB8AC3E}">
        <p14:creationId xmlns:p14="http://schemas.microsoft.com/office/powerpoint/2010/main" val="663467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38199" y="351676"/>
            <a:ext cx="10565423" cy="580309"/>
          </a:xfrm>
        </p:spPr>
        <p:txBody>
          <a:bodyPr>
            <a:normAutofit/>
          </a:bodyPr>
          <a:lstStyle/>
          <a:p>
            <a:r>
              <a:rPr lang="tr-TR" sz="2400" dirty="0">
                <a:solidFill>
                  <a:srgbClr val="C00000"/>
                </a:solidFill>
                <a:latin typeface="Segoe Script" panose="030B0504020000000003" pitchFamily="66" charset="0"/>
              </a:rPr>
              <a:t>                                                      </a:t>
            </a:r>
            <a:r>
              <a:rPr lang="tr-TR" sz="2400" dirty="0">
                <a:solidFill>
                  <a:srgbClr val="FF0000"/>
                </a:solidFill>
                <a:latin typeface="Segoe Script" panose="030B0504020000000003" pitchFamily="66" charset="0"/>
              </a:rPr>
              <a:t>Kültür Hizmetleri,</a:t>
            </a:r>
            <a:endParaRPr lang="tr-TR" sz="2400" dirty="0">
              <a:solidFill>
                <a:srgbClr val="FF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190565"/>
            <a:ext cx="12192000" cy="166743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2 İçerik Yer Tutucusu"/>
          <p:cNvSpPr/>
          <p:nvPr/>
        </p:nvSpPr>
        <p:spPr>
          <a:xfrm>
            <a:off x="0" y="704389"/>
            <a:ext cx="12192000" cy="986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fontScale="98333"/>
          </a:bodyPr>
          <a:lstStyle/>
          <a:p>
            <a:pPr algn="just" defTabSz="914400">
              <a:lnSpc>
                <a:spcPct val="100000"/>
              </a:lnSpc>
              <a:spcBef>
                <a:spcPts val="320"/>
              </a:spcBef>
              <a:tabLst>
                <a:tab pos="0" algn="l"/>
              </a:tabLst>
            </a:pPr>
            <a:r>
              <a:rPr lang="tr-TR" sz="1400" b="0" strike="noStrike" spc="-1" dirty="0">
                <a:solidFill>
                  <a:schemeClr val="accent1">
                    <a:lumMod val="50000"/>
                  </a:schemeClr>
                </a:solidFill>
                <a:latin typeface="Arial"/>
              </a:rPr>
              <a:t>Başkanlığımızca; öğrencilerimiz  ve personelimizin ilgi alanlarına göre boş zamanlarını değerlendirmeleri için dinlenme ve eğlenme ortamları oluşturulup, etkinliklere katılmalarını yönlendirmek amacı ile kültür ve sanat faaliyetlerinde programlı çalışmalar gerçekleştirilmektedir.</a:t>
            </a:r>
          </a:p>
        </p:txBody>
      </p:sp>
      <p:sp>
        <p:nvSpPr>
          <p:cNvPr id="9" name="PlaceHolder 1"/>
          <p:cNvSpPr txBox="1">
            <a:spLocks/>
          </p:cNvSpPr>
          <p:nvPr/>
        </p:nvSpPr>
        <p:spPr>
          <a:xfrm>
            <a:off x="140324" y="1278875"/>
            <a:ext cx="6190137" cy="4940950"/>
          </a:xfrm>
          <a:prstGeom prst="rect">
            <a:avLst/>
          </a:prstGeom>
          <a:noFill/>
          <a:ln w="0">
            <a:noFill/>
          </a:ln>
        </p:spPr>
        <p:txBody>
          <a:bodyPr vert="horz" lIns="90000" tIns="45000" rIns="90000" bIns="45000" rtlCol="0" anchor="t">
            <a:normAutofit fontScale="94722"/>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74320" indent="-274320" algn="just">
              <a:lnSpc>
                <a:spcPct val="100000"/>
              </a:lnSpc>
              <a:spcBef>
                <a:spcPts val="320"/>
              </a:spcBef>
              <a:buClr>
                <a:srgbClr val="0BD0D9"/>
              </a:buClr>
              <a:buSzPct val="95000"/>
              <a:buFont typeface="Wingdings 2" charset="2"/>
              <a:buChar char=""/>
            </a:pPr>
            <a:r>
              <a:rPr lang="tr-TR" sz="1600" spc="-1" dirty="0">
                <a:solidFill>
                  <a:schemeClr val="accent1">
                    <a:lumMod val="50000"/>
                  </a:schemeClr>
                </a:solidFill>
                <a:latin typeface="Arial"/>
              </a:rPr>
              <a:t>Kültürel faaliyetler, Daire Başkanlığımız bünyesinde kurulan </a:t>
            </a:r>
            <a:r>
              <a:rPr lang="tr-TR" sz="1600" b="1" spc="-1" dirty="0">
                <a:solidFill>
                  <a:schemeClr val="accent1">
                    <a:lumMod val="50000"/>
                  </a:schemeClr>
                </a:solidFill>
                <a:latin typeface="Arial"/>
              </a:rPr>
              <a:t>Öğrenci Topluluklarımız </a:t>
            </a:r>
            <a:r>
              <a:rPr lang="tr-TR" sz="1600" spc="-1" dirty="0">
                <a:solidFill>
                  <a:schemeClr val="accent1">
                    <a:lumMod val="50000"/>
                  </a:schemeClr>
                </a:solidFill>
                <a:latin typeface="Arial"/>
              </a:rPr>
              <a:t>tarafından yürütülmektedir.</a:t>
            </a:r>
          </a:p>
          <a:p>
            <a:pPr algn="just">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2025-2026 eğitim-öğretim döneminde 114 öğrenci topluluğu bünyesinde yaklaşık 15.000 öğrenci kültürel, sanatsal ve bilimsel çalışmalar gerçekleştirmiştir.</a:t>
            </a:r>
          </a:p>
          <a:p>
            <a:pPr marL="274320" algn="just">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Öğrenci Topluluklarının çalışmalarını yürütebilmeleri için; Daire Başkanlığımızın bulunduğu katta Öğrenci Toplulukları  Odası hizmete açılmıştır.</a:t>
            </a:r>
          </a:p>
          <a:p>
            <a:pPr marL="274320" algn="just">
              <a:lnSpc>
                <a:spcPct val="100000"/>
              </a:lnSpc>
              <a:spcBef>
                <a:spcPts val="320"/>
              </a:spcBef>
              <a:tabLst>
                <a:tab pos="0" algn="l"/>
              </a:tabLst>
            </a:pPr>
            <a:endParaRPr lang="tr-TR" sz="1600" spc="-1" dirty="0">
              <a:solidFill>
                <a:schemeClr val="accent1">
                  <a:lumMod val="50000"/>
                </a:schemeClr>
              </a:solidFill>
              <a:latin typeface="Arial"/>
            </a:endParaRPr>
          </a:p>
          <a:p>
            <a:pPr marL="274320" indent="-274320" algn="just">
              <a:lnSpc>
                <a:spcPct val="100000"/>
              </a:lnSpc>
              <a:spcBef>
                <a:spcPts val="320"/>
              </a:spcBef>
              <a:buClr>
                <a:srgbClr val="0BD0D9"/>
              </a:buClr>
              <a:buSzPct val="95000"/>
              <a:buFont typeface="Wingdings 2" charset="2"/>
              <a:buChar char=""/>
              <a:tabLst>
                <a:tab pos="0" algn="l"/>
              </a:tabLst>
            </a:pPr>
            <a:r>
              <a:rPr lang="tr-TR" sz="1600" spc="-1" dirty="0">
                <a:solidFill>
                  <a:schemeClr val="accent1">
                    <a:lumMod val="50000"/>
                  </a:schemeClr>
                </a:solidFill>
                <a:latin typeface="Arial"/>
              </a:rPr>
              <a:t>Akademik danışman gözetiminde, Rektörlük Olur’u ile her eğitim öğretim dönemi Kasım ayının sonuna kadar kuruluşu tamamlanan topluluklar, her öğretim yılı başında yeni üye kaydı yapmakta, eğitim öğretim dönemi içerisinde Daire Başkanlığının desteği ve kendi iç dinamikleri ile ürettiklerini çeşitli platformlarda sergilemektedir.</a:t>
            </a:r>
          </a:p>
        </p:txBody>
      </p:sp>
      <p:pic>
        <p:nvPicPr>
          <p:cNvPr id="10" name="Resim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8192" y="1278875"/>
            <a:ext cx="5442439" cy="3996510"/>
          </a:xfrm>
          <a:prstGeom prst="rect">
            <a:avLst/>
          </a:prstGeom>
        </p:spPr>
      </p:pic>
    </p:spTree>
    <p:extLst>
      <p:ext uri="{BB962C8B-B14F-4D97-AF65-F5344CB8AC3E}">
        <p14:creationId xmlns:p14="http://schemas.microsoft.com/office/powerpoint/2010/main" val="26963538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dirty="0">
                <a:solidFill>
                  <a:srgbClr val="C00000"/>
                </a:solidFill>
                <a:latin typeface="Segoe Script" panose="030B0504020000000003" pitchFamily="66" charset="0"/>
              </a:rPr>
              <a:t>                                                      </a:t>
            </a:r>
            <a:endParaRPr lang="tr-TR" sz="2400" dirty="0">
              <a:solidFill>
                <a:srgbClr val="C0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190565"/>
            <a:ext cx="12192000" cy="166743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7" name="6 Dikdörtgen"/>
          <p:cNvSpPr/>
          <p:nvPr/>
        </p:nvSpPr>
        <p:spPr>
          <a:xfrm>
            <a:off x="416858" y="1565031"/>
            <a:ext cx="11215365" cy="1815882"/>
          </a:xfrm>
          <a:prstGeom prst="rect">
            <a:avLst/>
          </a:prstGeom>
        </p:spPr>
        <p:txBody>
          <a:bodyPr wrap="square">
            <a:spAutoFit/>
          </a:bodyPr>
          <a:lstStyle/>
          <a:p>
            <a:r>
              <a:rPr lang="tr-TR" sz="2800" b="1" dirty="0">
                <a:solidFill>
                  <a:srgbClr val="FF0000"/>
                </a:solidFill>
                <a:latin typeface="Arial" panose="020B0604020202020204" pitchFamily="34" charset="0"/>
                <a:cs typeface="Arial" panose="020B0604020202020204" pitchFamily="34" charset="0"/>
              </a:rPr>
              <a:t>Öğrenci topluluklarımız;</a:t>
            </a:r>
          </a:p>
          <a:p>
            <a:pPr algn="ctr"/>
            <a:r>
              <a:rPr lang="tr-TR" sz="2800" b="1" dirty="0">
                <a:solidFill>
                  <a:schemeClr val="accent1"/>
                </a:solidFill>
                <a:latin typeface="Arial" panose="020B0604020202020204" pitchFamily="34" charset="0"/>
                <a:cs typeface="Arial" panose="020B0604020202020204" pitchFamily="34" charset="0"/>
              </a:rPr>
              <a:t> </a:t>
            </a:r>
            <a:r>
              <a:rPr lang="tr-TR" sz="2800" b="1" dirty="0">
                <a:solidFill>
                  <a:schemeClr val="accent1">
                    <a:lumMod val="75000"/>
                  </a:schemeClr>
                </a:solidFill>
                <a:latin typeface="Arial" panose="020B0604020202020204" pitchFamily="34" charset="0"/>
                <a:cs typeface="Arial" panose="020B0604020202020204" pitchFamily="34" charset="0"/>
              </a:rPr>
              <a:t>Üniversitemizde öğrenciler arasında iletişimin pekiştirilmesi, network sağlanması (fikir, bilgi paylaşımı) ve kişisel yetkinlikleri artırmasında rol oynayan renkli ve güçlü yüzümüzdür. </a:t>
            </a:r>
          </a:p>
        </p:txBody>
      </p:sp>
    </p:spTree>
    <p:extLst>
      <p:ext uri="{BB962C8B-B14F-4D97-AF65-F5344CB8AC3E}">
        <p14:creationId xmlns:p14="http://schemas.microsoft.com/office/powerpoint/2010/main" val="1938738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dirty="0">
                <a:solidFill>
                  <a:srgbClr val="C00000"/>
                </a:solidFill>
                <a:latin typeface="Segoe Script" panose="030B0504020000000003" pitchFamily="66" charset="0"/>
              </a:rPr>
              <a:t>                                                      </a:t>
            </a:r>
            <a:r>
              <a:rPr lang="tr-TR" sz="2400" dirty="0">
                <a:solidFill>
                  <a:srgbClr val="FF0000"/>
                </a:solidFill>
                <a:latin typeface="Segoe Script" panose="030B0504020000000003" pitchFamily="66" charset="0"/>
              </a:rPr>
              <a:t>Öğrenci Toplulukları;</a:t>
            </a:r>
            <a:endParaRPr lang="tr-TR" sz="2400" dirty="0">
              <a:solidFill>
                <a:srgbClr val="FF0000"/>
              </a:solidFill>
            </a:endParaRPr>
          </a:p>
        </p:txBody>
      </p:sp>
      <p:sp>
        <p:nvSpPr>
          <p:cNvPr id="4" name="3 Altbilgi Yer Tutucusu"/>
          <p:cNvSpPr>
            <a:spLocks noGrp="1"/>
          </p:cNvSpPr>
          <p:nvPr>
            <p:ph type="ftr" sz="quarter" idx="11"/>
          </p:nvPr>
        </p:nvSpPr>
        <p:spPr/>
        <p:txBody>
          <a:bodyPr/>
          <a:lstStyle/>
          <a:p>
            <a:endParaRPr lang="tr-TR"/>
          </a:p>
        </p:txBody>
      </p:sp>
      <p:pic>
        <p:nvPicPr>
          <p:cNvPr id="5"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Grp="1" noChangeAspect="1"/>
          </p:cNvPicPr>
          <p:nvPr>
            <p:ph idx="1"/>
          </p:nvPr>
        </p:nvPicPr>
        <p:blipFill>
          <a:blip r:embed="rId2"/>
          <a:stretch>
            <a:fillRect/>
          </a:stretch>
        </p:blipFill>
        <p:spPr>
          <a:xfrm>
            <a:off x="0" y="5190565"/>
            <a:ext cx="12192000" cy="1667435"/>
          </a:xfrm>
          <a:prstGeom prst="rect">
            <a:avLst/>
          </a:prstGeom>
        </p:spPr>
      </p:pic>
      <p:sp>
        <p:nvSpPr>
          <p:cNvPr id="6"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8" name="Metin kutusu 7"/>
          <p:cNvSpPr txBox="1"/>
          <p:nvPr/>
        </p:nvSpPr>
        <p:spPr>
          <a:xfrm>
            <a:off x="545123" y="1503485"/>
            <a:ext cx="11210192" cy="3539430"/>
          </a:xfrm>
          <a:prstGeom prst="rect">
            <a:avLst/>
          </a:prstGeom>
          <a:noFill/>
        </p:spPr>
        <p:txBody>
          <a:bodyPr wrap="square" rtlCol="0">
            <a:spAutoFit/>
          </a:bodyPr>
          <a:lstStyle/>
          <a:p>
            <a:r>
              <a:rPr lang="tr-TR" sz="2800" dirty="0">
                <a:solidFill>
                  <a:schemeClr val="accent1">
                    <a:lumMod val="75000"/>
                  </a:schemeClr>
                </a:solidFill>
                <a:latin typeface="Arial" panose="020B0604020202020204" pitchFamily="34" charset="0"/>
                <a:cs typeface="Arial" panose="020B0604020202020204" pitchFamily="34" charset="0"/>
              </a:rPr>
              <a:t>Topluluk çalışmaları sayesinde;</a:t>
            </a:r>
          </a:p>
          <a:p>
            <a:r>
              <a:rPr lang="tr-TR" sz="2800" dirty="0">
                <a:solidFill>
                  <a:schemeClr val="accent1">
                    <a:lumMod val="75000"/>
                  </a:schemeClr>
                </a:solidFill>
                <a:latin typeface="Arial" panose="020B0604020202020204" pitchFamily="34" charset="0"/>
                <a:cs typeface="Arial" panose="020B0604020202020204" pitchFamily="34" charset="0"/>
              </a:rPr>
              <a:t>·         Toplum olma ve birlikte hareket etme bilincinizi geliştirebilir,</a:t>
            </a:r>
          </a:p>
          <a:p>
            <a:r>
              <a:rPr lang="tr-TR" sz="2800" dirty="0">
                <a:solidFill>
                  <a:schemeClr val="accent1">
                    <a:lumMod val="75000"/>
                  </a:schemeClr>
                </a:solidFill>
                <a:latin typeface="Arial" panose="020B0604020202020204" pitchFamily="34" charset="0"/>
                <a:cs typeface="Arial" panose="020B0604020202020204" pitchFamily="34" charset="0"/>
              </a:rPr>
              <a:t>·         Farkındalık Yaratabilir,</a:t>
            </a:r>
          </a:p>
          <a:p>
            <a:r>
              <a:rPr lang="tr-TR" sz="2800" dirty="0">
                <a:solidFill>
                  <a:schemeClr val="accent1">
                    <a:lumMod val="75000"/>
                  </a:schemeClr>
                </a:solidFill>
                <a:latin typeface="Arial" panose="020B0604020202020204" pitchFamily="34" charset="0"/>
                <a:cs typeface="Arial" panose="020B0604020202020204" pitchFamily="34" charset="0"/>
              </a:rPr>
              <a:t>·         Farklı insan guruplarıyla nasıl ilişki kurulacağını öğrenebilir,</a:t>
            </a:r>
          </a:p>
          <a:p>
            <a:r>
              <a:rPr lang="tr-TR" sz="2800" dirty="0">
                <a:solidFill>
                  <a:schemeClr val="accent1">
                    <a:lumMod val="75000"/>
                  </a:schemeClr>
                </a:solidFill>
                <a:latin typeface="Arial" panose="020B0604020202020204" pitchFamily="34" charset="0"/>
                <a:cs typeface="Arial" panose="020B0604020202020204" pitchFamily="34" charset="0"/>
              </a:rPr>
              <a:t>·         Liderlik becerilerinizi geliştirebilir,</a:t>
            </a:r>
          </a:p>
          <a:p>
            <a:r>
              <a:rPr lang="tr-TR" sz="2800" dirty="0">
                <a:solidFill>
                  <a:schemeClr val="accent1">
                    <a:lumMod val="75000"/>
                  </a:schemeClr>
                </a:solidFill>
                <a:latin typeface="Arial" panose="020B0604020202020204" pitchFamily="34" charset="0"/>
                <a:cs typeface="Arial" panose="020B0604020202020204" pitchFamily="34" charset="0"/>
              </a:rPr>
              <a:t>·         Öğrenciler arası iletişiminizi artırabilir,</a:t>
            </a:r>
          </a:p>
          <a:p>
            <a:r>
              <a:rPr lang="tr-TR" sz="2800" dirty="0">
                <a:solidFill>
                  <a:schemeClr val="accent1">
                    <a:lumMod val="75000"/>
                  </a:schemeClr>
                </a:solidFill>
                <a:latin typeface="Arial" panose="020B0604020202020204" pitchFamily="34" charset="0"/>
                <a:cs typeface="Arial" panose="020B0604020202020204" pitchFamily="34" charset="0"/>
              </a:rPr>
              <a:t>·         Etkinlikler sayesinde iş, sanat, eğitim vb. alanlarda uzman kişilerle tanışabilir, kendinize yeni kapılar açabilirsiniz.</a:t>
            </a:r>
          </a:p>
        </p:txBody>
      </p:sp>
    </p:spTree>
    <p:extLst>
      <p:ext uri="{BB962C8B-B14F-4D97-AF65-F5344CB8AC3E}">
        <p14:creationId xmlns:p14="http://schemas.microsoft.com/office/powerpoint/2010/main" val="20946396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4842962"/>
            <a:ext cx="12192000" cy="2015038"/>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9" name="İçerik Yer Tutucusu 2"/>
          <p:cNvSpPr txBox="1">
            <a:spLocks noGrp="1"/>
          </p:cNvSpPr>
          <p:nvPr>
            <p:ph type="ctrTitle"/>
          </p:nvPr>
        </p:nvSpPr>
        <p:spPr>
          <a:xfrm>
            <a:off x="888195" y="1352320"/>
            <a:ext cx="10173562" cy="2387600"/>
          </a:xfrm>
          <a:prstGeom prst="rect">
            <a:avLst/>
          </a:prstGeom>
          <a:noFill/>
          <a:ln>
            <a:noFill/>
          </a:ln>
        </p:spPr>
        <p:txBody>
          <a:bodyPr spcFirstLastPara="1" wrap="square" lIns="91425" tIns="91425" rIns="91425" bIns="91425" anchor="t" anchorCtr="0">
            <a:normAutofit fontScale="90000"/>
          </a:bodyPr>
          <a:lstStyle>
            <a:defPPr marR="0" lvl="0" algn="l" rtl="0">
              <a:lnSpc>
                <a:spcPct val="100000"/>
              </a:lnSpc>
              <a:spcBef>
                <a:spcPts val="0"/>
              </a:spcBef>
              <a:spcAft>
                <a:spcPts val="0"/>
              </a:spcAft>
            </a:defPPr>
            <a:lvl1pPr marL="457200" marR="0" lvl="0" indent="-323850" algn="l" rtl="0">
              <a:lnSpc>
                <a:spcPct val="150000"/>
              </a:lnSpc>
              <a:spcBef>
                <a:spcPts val="0"/>
              </a:spcBef>
              <a:spcAft>
                <a:spcPts val="0"/>
              </a:spcAft>
              <a:buClr>
                <a:srgbClr val="003A70"/>
              </a:buClr>
              <a:buSzPts val="1500"/>
              <a:buFont typeface="Arial"/>
              <a:buChar char="●"/>
              <a:defRPr sz="1500" b="0" i="0" u="none" strike="noStrike" cap="none">
                <a:solidFill>
                  <a:srgbClr val="003A70"/>
                </a:solidFill>
                <a:latin typeface="Arial"/>
                <a:ea typeface="Arial"/>
                <a:cs typeface="Arial"/>
                <a:sym typeface="Arial"/>
              </a:defRPr>
            </a:lvl1pPr>
            <a:lvl2pPr marL="914400" marR="0" lvl="1"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2pPr>
            <a:lvl3pPr marL="1371600" marR="0" lvl="2"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3pPr>
            <a:lvl4pPr marL="1828800" marR="0" lvl="3"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4pPr>
            <a:lvl5pPr marL="2286000" marR="0" lvl="4"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5pPr>
            <a:lvl6pPr marL="2743200" marR="0" lvl="5"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6pPr>
            <a:lvl7pPr marL="3200400" marR="0" lvl="6"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7pPr>
            <a:lvl8pPr marL="3657600" marR="0" lvl="7"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8pPr>
            <a:lvl9pPr marL="4114800" marR="0" lvl="8" indent="-311150" algn="l" rtl="0">
              <a:lnSpc>
                <a:spcPct val="150000"/>
              </a:lnSpc>
              <a:spcBef>
                <a:spcPts val="0"/>
              </a:spcBef>
              <a:spcAft>
                <a:spcPts val="0"/>
              </a:spcAft>
              <a:buClr>
                <a:srgbClr val="003A70"/>
              </a:buClr>
              <a:buSzPts val="1300"/>
              <a:buFont typeface="Arial"/>
              <a:buChar char="■"/>
              <a:defRPr sz="1300" b="0" i="0" u="none" strike="noStrike" cap="none">
                <a:solidFill>
                  <a:srgbClr val="003A70"/>
                </a:solidFill>
                <a:latin typeface="Arial"/>
                <a:ea typeface="Arial"/>
                <a:cs typeface="Arial"/>
                <a:sym typeface="Arial"/>
              </a:defRPr>
            </a:lvl9pPr>
          </a:lstStyle>
          <a:p>
            <a:pPr marL="133350" indent="0" algn="ctr">
              <a:buNone/>
            </a:pPr>
            <a:r>
              <a:rPr lang="tr-TR" sz="5100" b="1" dirty="0">
                <a:latin typeface="Arial" panose="020B0604020202020204" pitchFamily="34" charset="0"/>
                <a:cs typeface="Arial" panose="020B0604020202020204" pitchFamily="34" charset="0"/>
              </a:rPr>
              <a:t>Giresun Üniversitesi </a:t>
            </a:r>
            <a:br>
              <a:rPr lang="tr-TR" sz="5100" b="1" dirty="0">
                <a:latin typeface="Arial" panose="020B0604020202020204" pitchFamily="34" charset="0"/>
                <a:cs typeface="Arial" panose="020B0604020202020204" pitchFamily="34" charset="0"/>
              </a:rPr>
            </a:br>
            <a:r>
              <a:rPr lang="tr-TR" sz="5100" b="1" dirty="0">
                <a:latin typeface="Arial" panose="020B0604020202020204" pitchFamily="34" charset="0"/>
                <a:cs typeface="Arial" panose="020B0604020202020204" pitchFamily="34" charset="0"/>
              </a:rPr>
              <a:t>   Öğrenci Toplulukları Yönergesi</a:t>
            </a:r>
            <a:br>
              <a:rPr lang="tr-TR" sz="5100" b="1" dirty="0">
                <a:latin typeface="Arial" panose="020B0604020202020204" pitchFamily="34" charset="0"/>
                <a:cs typeface="Arial" panose="020B0604020202020204" pitchFamily="34" charset="0"/>
              </a:rPr>
            </a:br>
            <a:r>
              <a:rPr lang="tr-TR" sz="5100" b="1" dirty="0">
                <a:latin typeface="Times New Roman" panose="02020603050405020304" pitchFamily="18" charset="0"/>
                <a:cs typeface="Times New Roman" panose="02020603050405020304" pitchFamily="18" charset="0"/>
              </a:rPr>
              <a:t>-</a:t>
            </a:r>
            <a:r>
              <a:rPr lang="tr-TR" sz="4000" b="1" u="sng" dirty="0">
                <a:solidFill>
                  <a:srgbClr val="FF0000"/>
                </a:solidFill>
                <a:latin typeface="Times New Roman" panose="02020603050405020304" pitchFamily="18" charset="0"/>
                <a:cs typeface="Times New Roman" panose="02020603050405020304" pitchFamily="18" charset="0"/>
              </a:rPr>
              <a:t>Web: https://ogrencitopluluk.giresun.edu.tr/</a:t>
            </a:r>
            <a:endParaRPr lang="tr-TR" sz="4000" dirty="0">
              <a:solidFill>
                <a:srgbClr val="FF0000"/>
              </a:solidFill>
              <a:latin typeface="Times New Roman" panose="02020603050405020304" pitchFamily="18" charset="0"/>
              <a:cs typeface="Times New Roman" panose="02020603050405020304" pitchFamily="18" charset="0"/>
            </a:endParaRPr>
          </a:p>
          <a:p>
            <a:pPr marL="82296" indent="0">
              <a:buFont typeface="Arial"/>
              <a:buNone/>
            </a:pPr>
            <a:endParaRPr lang="tr-TR" dirty="0"/>
          </a:p>
        </p:txBody>
      </p:sp>
      <p:sp>
        <p:nvSpPr>
          <p:cNvPr id="10" name="Google Shape;87;p4"/>
          <p:cNvSpPr txBox="1">
            <a:spLocks/>
          </p:cNvSpPr>
          <p:nvPr/>
        </p:nvSpPr>
        <p:spPr>
          <a:xfrm>
            <a:off x="3014434" y="624862"/>
            <a:ext cx="8753400" cy="627600"/>
          </a:xfrm>
          <a:prstGeom prst="rect">
            <a:avLst/>
          </a:prstGeom>
          <a:noFill/>
          <a:ln>
            <a:noFill/>
          </a:ln>
        </p:spPr>
        <p:txBody>
          <a:bodyPr spcFirstLastPara="1" vert="horz" wrap="square" lIns="91425" tIns="91425" rIns="91425" bIns="91425" rtlCol="0" anchor="t" anchorCtr="0">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400" b="0" i="0" u="none" strike="noStrike" kern="1200" cap="none" spc="0" normalizeH="0" baseline="0" noProof="0" dirty="0">
                <a:ln>
                  <a:noFill/>
                </a:ln>
                <a:solidFill>
                  <a:srgbClr val="C00000"/>
                </a:solidFill>
                <a:effectLst/>
                <a:uLnTx/>
                <a:uFillTx/>
                <a:latin typeface="Segoe Script" panose="030B0504020000000003" pitchFamily="66" charset="0"/>
                <a:ea typeface="+mj-ea"/>
                <a:cs typeface="+mj-cs"/>
              </a:rPr>
              <a:t>                                              </a:t>
            </a:r>
            <a:r>
              <a:rPr kumimoji="0" lang="tr-TR" sz="2400" b="0" i="0" u="none" strike="noStrike" kern="1200" cap="none" spc="0" normalizeH="0" baseline="0" noProof="0" dirty="0">
                <a:ln>
                  <a:noFill/>
                </a:ln>
                <a:solidFill>
                  <a:srgbClr val="FF0000"/>
                </a:solidFill>
                <a:effectLst/>
                <a:uLnTx/>
                <a:uFillTx/>
                <a:latin typeface="Segoe Script" panose="030B0504020000000003" pitchFamily="66" charset="0"/>
                <a:ea typeface="+mj-ea"/>
                <a:cs typeface="+mj-cs"/>
              </a:rPr>
              <a:t>Mevzuat;</a:t>
            </a:r>
            <a:endParaRPr kumimoji="0" lang="tr-TR" sz="6000" b="0" i="0" u="none" strike="noStrike" kern="1200" cap="none" spc="0" normalizeH="0" baseline="0" noProof="0" dirty="0">
              <a:ln>
                <a:noFill/>
              </a:ln>
              <a:solidFill>
                <a:srgbClr val="FF0000"/>
              </a:solidFill>
              <a:effectLst/>
              <a:uLnTx/>
              <a:uFillTx/>
              <a:latin typeface="Segoe Script" panose="030B0504020000000003" pitchFamily="66" charset="0"/>
              <a:ea typeface="+mj-ea"/>
              <a:cs typeface="+mj-cs"/>
            </a:endParaRPr>
          </a:p>
        </p:txBody>
      </p:sp>
    </p:spTree>
    <p:extLst>
      <p:ext uri="{BB962C8B-B14F-4D97-AF65-F5344CB8AC3E}">
        <p14:creationId xmlns:p14="http://schemas.microsoft.com/office/powerpoint/2010/main" val="41252220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4842962"/>
            <a:ext cx="12192000" cy="2015038"/>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Metin kutusu 10"/>
          <p:cNvSpPr txBox="1"/>
          <p:nvPr/>
        </p:nvSpPr>
        <p:spPr>
          <a:xfrm>
            <a:off x="428956" y="1230923"/>
            <a:ext cx="11203267" cy="2677656"/>
          </a:xfrm>
          <a:prstGeom prst="rect">
            <a:avLst/>
          </a:prstGeom>
          <a:noFill/>
        </p:spPr>
        <p:txBody>
          <a:bodyPr wrap="square" rtlCol="0">
            <a:spAutoFit/>
          </a:bodyPr>
          <a:lstStyle/>
          <a:p>
            <a:pPr algn="just"/>
            <a:r>
              <a:rPr lang="tr-TR" spc="-1" dirty="0">
                <a:solidFill>
                  <a:schemeClr val="dk1"/>
                </a:solidFill>
                <a:latin typeface="Arial"/>
              </a:rPr>
              <a:t>	</a:t>
            </a:r>
            <a:r>
              <a:rPr lang="tr-TR" sz="2400" spc="-1" dirty="0">
                <a:solidFill>
                  <a:schemeClr val="accent1">
                    <a:lumMod val="50000"/>
                  </a:schemeClr>
                </a:solidFill>
                <a:latin typeface="Arial"/>
              </a:rPr>
              <a:t>Üniversitemiz Birimleri ve Öğrenci Toplulukları tarafından düzenlenen panel, konferans, söyleşi, gösteri, konser  vb. etkinlikler merkezde Şehit Ömer HALİSDEMİR Konferans Salonu, Harezmi ve Mevlana Amfilerinde; ilçe birimlerindeki konferans, gösteri, söyleşi vb. etkinlikler ise bu okulların toplantı ve konferans salonlarında gerçekleştirilmektedir. </a:t>
            </a:r>
          </a:p>
          <a:p>
            <a:pPr algn="just"/>
            <a:r>
              <a:rPr lang="tr-TR" sz="2400" spc="-1" dirty="0">
                <a:solidFill>
                  <a:schemeClr val="accent1">
                    <a:lumMod val="50000"/>
                  </a:schemeClr>
                </a:solidFill>
                <a:latin typeface="Arial"/>
              </a:rPr>
              <a:t>	İşte öğrenci topluluklarımızın etkinliklerinden bazı görseller; şimdi hep beraber onlara bakalım.</a:t>
            </a:r>
            <a:endParaRPr lang="tr-TR" sz="2400" dirty="0">
              <a:solidFill>
                <a:schemeClr val="accent1">
                  <a:lumMod val="50000"/>
                </a:schemeClr>
              </a:solidFill>
            </a:endParaRPr>
          </a:p>
        </p:txBody>
      </p:sp>
    </p:spTree>
    <p:extLst>
      <p:ext uri="{BB962C8B-B14F-4D97-AF65-F5344CB8AC3E}">
        <p14:creationId xmlns:p14="http://schemas.microsoft.com/office/powerpoint/2010/main" val="20839585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23792"/>
            <a:ext cx="12192000" cy="1134208"/>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2050" name="Picture 2" descr="https://sksdb.giresun.edu.tr/Files/Images/__whatsapp-image-2025-09-2-2786.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3" y="1793632"/>
            <a:ext cx="5734452" cy="38233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sksdb.giresun.edu.tr/Files/Images/__whatsapp-image-2025-09-2-9057.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4085" y="1793631"/>
            <a:ext cx="5671038" cy="3823312"/>
          </a:xfrm>
          <a:prstGeom prst="rect">
            <a:avLst/>
          </a:prstGeom>
          <a:noFill/>
          <a:extLst>
            <a:ext uri="{909E8E84-426E-40DD-AFC4-6F175D3DCCD1}">
              <a14:hiddenFill xmlns:a14="http://schemas.microsoft.com/office/drawing/2010/main">
                <a:solidFill>
                  <a:srgbClr val="FFFFFF"/>
                </a:solidFill>
              </a14:hiddenFill>
            </a:ext>
          </a:extLst>
        </p:spPr>
      </p:pic>
      <p:sp>
        <p:nvSpPr>
          <p:cNvPr id="9" name="Unvan 1"/>
          <p:cNvSpPr txBox="1">
            <a:spLocks/>
          </p:cNvSpPr>
          <p:nvPr/>
        </p:nvSpPr>
        <p:spPr>
          <a:xfrm>
            <a:off x="1094755" y="1350821"/>
            <a:ext cx="9227414" cy="44281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2000" b="1" dirty="0">
                <a:latin typeface="Arial" panose="020B0604020202020204" pitchFamily="34" charset="0"/>
                <a:cs typeface="Arial" panose="020B0604020202020204" pitchFamily="34" charset="0"/>
              </a:rPr>
              <a:t>       </a:t>
            </a:r>
          </a:p>
          <a:p>
            <a:endParaRPr lang="tr-TR" sz="2000" b="1" dirty="0">
              <a:solidFill>
                <a:srgbClr val="FF0000"/>
              </a:solidFill>
              <a:latin typeface="Arial" panose="020B0604020202020204" pitchFamily="34" charset="0"/>
              <a:cs typeface="Arial" panose="020B0604020202020204" pitchFamily="34" charset="0"/>
            </a:endParaRPr>
          </a:p>
          <a:p>
            <a:r>
              <a:rPr lang="tr-TR" sz="2000" b="1" dirty="0" err="1">
                <a:solidFill>
                  <a:srgbClr val="FF0000"/>
                </a:solidFill>
                <a:latin typeface="Arial" panose="020B0604020202020204" pitchFamily="34" charset="0"/>
                <a:cs typeface="Arial" panose="020B0604020202020204" pitchFamily="34" charset="0"/>
              </a:rPr>
              <a:t>Teknofest</a:t>
            </a:r>
            <a:r>
              <a:rPr lang="tr-TR" sz="2000" b="1" dirty="0">
                <a:solidFill>
                  <a:srgbClr val="FF0000"/>
                </a:solidFill>
                <a:latin typeface="Arial" panose="020B0604020202020204" pitchFamily="34" charset="0"/>
                <a:cs typeface="Arial" panose="020B0604020202020204" pitchFamily="34" charset="0"/>
              </a:rPr>
              <a:t> Topluluğu ‘’</a:t>
            </a:r>
            <a:r>
              <a:rPr lang="tr-TR" sz="2000" b="1" dirty="0" err="1">
                <a:solidFill>
                  <a:srgbClr val="FF0000"/>
                </a:solidFill>
                <a:latin typeface="Arial" panose="020B0604020202020204" pitchFamily="34" charset="0"/>
                <a:cs typeface="Arial" panose="020B0604020202020204" pitchFamily="34" charset="0"/>
              </a:rPr>
              <a:t>Teknofest</a:t>
            </a:r>
            <a:r>
              <a:rPr lang="tr-TR" sz="2000" b="1" dirty="0">
                <a:solidFill>
                  <a:srgbClr val="FF0000"/>
                </a:solidFill>
                <a:latin typeface="Arial" panose="020B0604020202020204" pitchFamily="34" charset="0"/>
                <a:cs typeface="Arial" panose="020B0604020202020204" pitchFamily="34" charset="0"/>
              </a:rPr>
              <a:t> Festivali ‘’</a:t>
            </a:r>
          </a:p>
          <a:p>
            <a:r>
              <a:rPr lang="tr-TR" sz="2000" dirty="0">
                <a:latin typeface="Arial" panose="020B0604020202020204" pitchFamily="34" charset="0"/>
                <a:cs typeface="Arial" panose="020B0604020202020204" pitchFamily="34" charset="0"/>
              </a:rPr>
              <a:t> </a:t>
            </a:r>
          </a:p>
          <a:p>
            <a:r>
              <a:rPr lang="tr-TR" sz="2000" dirty="0">
                <a:solidFill>
                  <a:schemeClr val="accent1">
                    <a:lumMod val="50000"/>
                  </a:schemeClr>
                </a:solidFill>
                <a:latin typeface="Arial" panose="020B0604020202020204" pitchFamily="34" charset="0"/>
                <a:cs typeface="Arial" panose="020B0604020202020204" pitchFamily="34" charset="0"/>
              </a:rPr>
              <a:t>(Geliştirilen </a:t>
            </a:r>
            <a:r>
              <a:rPr lang="tr-TR" sz="2000" dirty="0" err="1">
                <a:solidFill>
                  <a:schemeClr val="accent1">
                    <a:lumMod val="50000"/>
                  </a:schemeClr>
                </a:solidFill>
                <a:latin typeface="Arial" panose="020B0604020202020204" pitchFamily="34" charset="0"/>
                <a:cs typeface="Arial" panose="020B0604020202020204" pitchFamily="34" charset="0"/>
              </a:rPr>
              <a:t>drone</a:t>
            </a:r>
            <a:r>
              <a:rPr lang="tr-TR" sz="2000" dirty="0">
                <a:solidFill>
                  <a:schemeClr val="accent1">
                    <a:lumMod val="50000"/>
                  </a:schemeClr>
                </a:solidFill>
                <a:latin typeface="Arial" panose="020B0604020202020204" pitchFamily="34" charset="0"/>
                <a:cs typeface="Arial" panose="020B0604020202020204" pitchFamily="34" charset="0"/>
              </a:rPr>
              <a:t> projesiyle İnsanlık Yararına Teknoloji Yarışması Afet Yönetimi Kategorisinde birinci olmuşlardır.)</a:t>
            </a:r>
            <a:endParaRPr lang="tr-TR" sz="20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9389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55575" y="651290"/>
            <a:ext cx="12036425"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2" name="AutoShape 2" descr="https://sksdb.giresun.edu.tr/Files/Images/img_20250501_235045_986-4-508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4" descr="https://sksdb.giresun.edu.tr/Files/Images/img_20250501_235045_986-4-508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6" descr="https://sksdb.giresun.edu.tr/Files/Images/img_20250501_235045_986-4-5081.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8" descr="https://sksdb.giresun.edu.tr/Files/Images/img_20250501_235045_986-4-5081.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4" name="AutoShape 12" descr="https://www.giresun.edu.tr/Files/Images/img_20250501_235045_871-1473.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6" name="Unvan 1"/>
          <p:cNvSpPr txBox="1">
            <a:spLocks/>
          </p:cNvSpPr>
          <p:nvPr/>
        </p:nvSpPr>
        <p:spPr>
          <a:xfrm>
            <a:off x="612775" y="608192"/>
            <a:ext cx="10254518" cy="864798"/>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7200" b="1" dirty="0">
                <a:latin typeface="Arial" panose="020B0604020202020204" pitchFamily="34" charset="0"/>
                <a:cs typeface="Arial" panose="020B0604020202020204" pitchFamily="34" charset="0"/>
              </a:rPr>
              <a:t>        </a:t>
            </a:r>
            <a:r>
              <a:rPr lang="tr-TR" sz="7200" b="1" dirty="0">
                <a:solidFill>
                  <a:srgbClr val="FF0000"/>
                </a:solidFill>
                <a:latin typeface="Arial" panose="020B0604020202020204" pitchFamily="34" charset="0"/>
                <a:cs typeface="Arial" panose="020B0604020202020204" pitchFamily="34" charset="0"/>
              </a:rPr>
              <a:t>Halk Oyunları Topluluğu ‘22. ÜNİLİG Halk Dansları Türkiye Şampiyonası’’</a:t>
            </a:r>
          </a:p>
          <a:p>
            <a:r>
              <a:rPr lang="tr-TR" sz="6400" dirty="0">
                <a:solidFill>
                  <a:schemeClr val="accent1">
                    <a:lumMod val="50000"/>
                  </a:schemeClr>
                </a:solidFill>
                <a:latin typeface="Arial" panose="020B0604020202020204" pitchFamily="34" charset="0"/>
                <a:cs typeface="Arial" panose="020B0604020202020204" pitchFamily="34" charset="0"/>
              </a:rPr>
              <a:t>(</a:t>
            </a:r>
            <a:r>
              <a:rPr lang="tr-TR" sz="6500" dirty="0">
                <a:solidFill>
                  <a:schemeClr val="accent1">
                    <a:lumMod val="50000"/>
                  </a:schemeClr>
                </a:solidFill>
                <a:latin typeface="Arial" panose="020B0604020202020204" pitchFamily="34" charset="0"/>
                <a:cs typeface="Arial" panose="020B0604020202020204" pitchFamily="34" charset="0"/>
              </a:rPr>
              <a:t>Artistik Dal yarışmalarına Giresun, Trabzon ve Bursa yörelerine ait halk oyunlarıyla katılan ekiplerimiz, iki Türkiye birinciliği ve bir Türkiye üçüncülüğü elde etti.)</a:t>
            </a:r>
          </a:p>
        </p:txBody>
      </p:sp>
      <p:pic>
        <p:nvPicPr>
          <p:cNvPr id="2050" name="Picture 2" descr="https://sksdb.giresun.edu.tr/Files/Images/004-6070-77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136" y="1489308"/>
            <a:ext cx="5927796" cy="3951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2402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55575" y="651290"/>
            <a:ext cx="12036425"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2" name="AutoShape 2" descr="https://sksdb.giresun.edu.tr/Files/Images/img_20250501_235045_986-4-508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4" name="AutoShape 4" descr="https://sksdb.giresun.edu.tr/Files/Images/img_20250501_235045_986-4-508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5" name="AutoShape 6" descr="https://sksdb.giresun.edu.tr/Files/Images/img_20250501_235045_986-4-5081.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8" descr="https://sksdb.giresun.edu.tr/Files/Images/img_20250501_235045_986-4-5081.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3082" name="Picture 10" descr="https://www.giresun.edu.tr/Files/Images/img-20250501-wa0070-24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6723" y="1441938"/>
            <a:ext cx="8136575" cy="3965456"/>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2" descr="https://www.giresun.edu.tr/Files/Images/img_20250501_235045_871-1473.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6" name="Unvan 1"/>
          <p:cNvSpPr txBox="1">
            <a:spLocks/>
          </p:cNvSpPr>
          <p:nvPr/>
        </p:nvSpPr>
        <p:spPr>
          <a:xfrm>
            <a:off x="612775" y="608192"/>
            <a:ext cx="10254518" cy="864798"/>
          </a:xfrm>
          <a:prstGeom prst="rect">
            <a:avLst/>
          </a:prstGeom>
        </p:spPr>
        <p:txBody>
          <a:bodyPr vert="horz" lIns="91440" tIns="45720" rIns="91440" bIns="45720" rtlCol="0" anchor="b">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7200" b="1" dirty="0">
                <a:latin typeface="Arial" panose="020B0604020202020204" pitchFamily="34" charset="0"/>
                <a:cs typeface="Arial" panose="020B0604020202020204" pitchFamily="34" charset="0"/>
              </a:rPr>
              <a:t>        </a:t>
            </a:r>
            <a:r>
              <a:rPr lang="tr-TR" sz="7200" b="1" dirty="0">
                <a:solidFill>
                  <a:srgbClr val="FF0000"/>
                </a:solidFill>
                <a:latin typeface="Arial" panose="020B0604020202020204" pitchFamily="34" charset="0"/>
                <a:cs typeface="Arial" panose="020B0604020202020204" pitchFamily="34" charset="0"/>
              </a:rPr>
              <a:t>Halk Oyunları Topluluğu ‘’TÜSF 21. ÜNİVERSİTELER ARASI HALK OYUNLARI YARIŞMASI’’</a:t>
            </a:r>
          </a:p>
          <a:p>
            <a:r>
              <a:rPr lang="tr-TR" sz="6400" dirty="0">
                <a:solidFill>
                  <a:schemeClr val="accent1">
                    <a:lumMod val="50000"/>
                  </a:schemeClr>
                </a:solidFill>
                <a:latin typeface="Arial" panose="020B0604020202020204" pitchFamily="34" charset="0"/>
                <a:cs typeface="Arial" panose="020B0604020202020204" pitchFamily="34" charset="0"/>
              </a:rPr>
              <a:t>(Artistik Dal Yarışmalarında Giresun Yöresi Horon Takımımız Türkiye Birincisi olurken, Aydın Yöresi Zeybek Takımımız da Türkiye Üçüncülüğü Derecesini kazanmıştır.)</a:t>
            </a:r>
            <a:endParaRPr lang="tr-TR" sz="64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40254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Unvan 1"/>
          <p:cNvSpPr txBox="1">
            <a:spLocks/>
          </p:cNvSpPr>
          <p:nvPr/>
        </p:nvSpPr>
        <p:spPr>
          <a:xfrm>
            <a:off x="0" y="556333"/>
            <a:ext cx="12192000" cy="574034"/>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t>        </a:t>
            </a:r>
            <a:r>
              <a:rPr lang="tr-TR" sz="3300" b="1" dirty="0">
                <a:solidFill>
                  <a:srgbClr val="FF0000"/>
                </a:solidFill>
              </a:rPr>
              <a:t>Çocuk Sağlığı ve Eğitimi Topluluğu 23 Nisan Ulusal Egemenlik ve Çocuk Bayramı Etkinliği</a:t>
            </a:r>
          </a:p>
        </p:txBody>
      </p:sp>
      <p:pic>
        <p:nvPicPr>
          <p:cNvPr id="2050" name="Picture 2" descr="https://sksdb.giresun.edu.tr/Files/Images/_whatsapp-image-2026-04-27-4349.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9978" y="1130367"/>
            <a:ext cx="6418383" cy="42992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0774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Unvan 1"/>
          <p:cNvSpPr txBox="1">
            <a:spLocks/>
          </p:cNvSpPr>
          <p:nvPr/>
        </p:nvSpPr>
        <p:spPr>
          <a:xfrm>
            <a:off x="0" y="587661"/>
            <a:ext cx="12192000" cy="542705"/>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t>       </a:t>
            </a:r>
            <a:r>
              <a:rPr lang="tr-TR" sz="4000" b="1" dirty="0">
                <a:solidFill>
                  <a:srgbClr val="FF0000"/>
                </a:solidFill>
              </a:rPr>
              <a:t>Atıcılık Topluluğu Havalı Tabanca Atış Eğitimi</a:t>
            </a:r>
          </a:p>
          <a:p>
            <a:r>
              <a:rPr lang="tr-TR" sz="3200" b="1" dirty="0"/>
              <a:t> </a:t>
            </a:r>
            <a:endParaRPr lang="tr-TR" sz="3200" b="1" dirty="0">
              <a:solidFill>
                <a:srgbClr val="FF0000"/>
              </a:solidFill>
            </a:endParaRPr>
          </a:p>
        </p:txBody>
      </p:sp>
      <p:pic>
        <p:nvPicPr>
          <p:cNvPr id="3076" name="Picture 4" descr="https://sksdb.giresun.edu.tr/Files/Images/_whatsapp-image-2026-05-22-3443.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5809" y="978049"/>
            <a:ext cx="7253654" cy="4521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6117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Unvan 1"/>
          <p:cNvSpPr txBox="1">
            <a:spLocks/>
          </p:cNvSpPr>
          <p:nvPr/>
        </p:nvSpPr>
        <p:spPr>
          <a:xfrm>
            <a:off x="0" y="556333"/>
            <a:ext cx="12192000" cy="574034"/>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solidFill>
                  <a:srgbClr val="FF0000"/>
                </a:solidFill>
              </a:rPr>
              <a:t>      İtfaiye ve Arama Kurtarma Topluluğu Üniversiteler Arası Afet Spor Oyunları Türkiye Şampiyonası'na Katılım Sağladı</a:t>
            </a:r>
          </a:p>
          <a:p>
            <a:r>
              <a:rPr lang="tr-TR" sz="3200" b="1" dirty="0"/>
              <a:t>  </a:t>
            </a:r>
            <a:endParaRPr lang="tr-TR" sz="3200" b="1" dirty="0">
              <a:solidFill>
                <a:srgbClr val="FF0000"/>
              </a:solidFill>
            </a:endParaRPr>
          </a:p>
        </p:txBody>
      </p:sp>
      <p:pic>
        <p:nvPicPr>
          <p:cNvPr id="4098" name="Picture 2" descr="https://sksdb.giresun.edu.tr/Files/Images/_s-94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3585" y="942419"/>
            <a:ext cx="7842738" cy="4491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87236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Unvan 1"/>
          <p:cNvSpPr txBox="1">
            <a:spLocks/>
          </p:cNvSpPr>
          <p:nvPr/>
        </p:nvSpPr>
        <p:spPr>
          <a:xfrm>
            <a:off x="1077170" y="556333"/>
            <a:ext cx="9144000" cy="574034"/>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t>       </a:t>
            </a:r>
            <a:r>
              <a:rPr lang="tr-TR" sz="3200" b="1" dirty="0">
                <a:solidFill>
                  <a:srgbClr val="FF0000"/>
                </a:solidFill>
              </a:rPr>
              <a:t>GRÜ Tiyatro Topluluğu Turne Programı</a:t>
            </a:r>
          </a:p>
          <a:p>
            <a:r>
              <a:rPr lang="tr-TR" sz="3200" b="1" dirty="0"/>
              <a:t> </a:t>
            </a:r>
            <a:endParaRPr lang="tr-TR" sz="3200" b="1" dirty="0">
              <a:solidFill>
                <a:srgbClr val="FF0000"/>
              </a:solidFill>
            </a:endParaRPr>
          </a:p>
        </p:txBody>
      </p:sp>
      <p:pic>
        <p:nvPicPr>
          <p:cNvPr id="5122" name="Picture 2" descr="https://sksdb.giresun.edu.tr/Files/Images/_whatsapp-image-2026-04-20-496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4454" y="853528"/>
            <a:ext cx="7996716" cy="4580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2738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Unvan 1"/>
          <p:cNvSpPr txBox="1">
            <a:spLocks/>
          </p:cNvSpPr>
          <p:nvPr/>
        </p:nvSpPr>
        <p:spPr>
          <a:xfrm>
            <a:off x="0" y="556333"/>
            <a:ext cx="12192000" cy="574034"/>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t>        </a:t>
            </a:r>
            <a:r>
              <a:rPr lang="tr-TR" sz="3200" b="1" dirty="0">
                <a:solidFill>
                  <a:srgbClr val="FF0000"/>
                </a:solidFill>
              </a:rPr>
              <a:t>Mavi Kelebekler Çocuk Hakları Topluluğu Haklarımı Oynayarak Öğreniyorum Etkinliği</a:t>
            </a:r>
          </a:p>
        </p:txBody>
      </p:sp>
      <p:pic>
        <p:nvPicPr>
          <p:cNvPr id="6146" name="Picture 2" descr="https://sksdb.giresun.edu.tr/Files/Images/_d-76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4976" y="1130367"/>
            <a:ext cx="762000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4658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11" name="Unvan 1"/>
          <p:cNvSpPr txBox="1">
            <a:spLocks/>
          </p:cNvSpPr>
          <p:nvPr/>
        </p:nvSpPr>
        <p:spPr>
          <a:xfrm>
            <a:off x="1077170" y="556333"/>
            <a:ext cx="9144000" cy="5740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t>        </a:t>
            </a:r>
            <a:r>
              <a:rPr lang="tr-TR" sz="3200" b="1" dirty="0">
                <a:solidFill>
                  <a:srgbClr val="FF0000"/>
                </a:solidFill>
              </a:rPr>
              <a:t>Genç Yeşilay Topluluğu ‘’Bisiklet Turu Etkinliği’’</a:t>
            </a:r>
          </a:p>
        </p:txBody>
      </p:sp>
      <p:pic>
        <p:nvPicPr>
          <p:cNvPr id="12" name="Resim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7638" y="1161696"/>
            <a:ext cx="9144000" cy="4275574"/>
          </a:xfrm>
          <a:prstGeom prst="rect">
            <a:avLst/>
          </a:prstGeom>
        </p:spPr>
      </p:pic>
    </p:spTree>
    <p:extLst>
      <p:ext uri="{BB962C8B-B14F-4D97-AF65-F5344CB8AC3E}">
        <p14:creationId xmlns:p14="http://schemas.microsoft.com/office/powerpoint/2010/main" val="25285731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85338"/>
            <a:ext cx="12192000" cy="1072662"/>
          </a:xfrm>
          <a:prstGeom prst="rect">
            <a:avLst/>
          </a:prstGeom>
        </p:spPr>
      </p:pic>
      <p:sp>
        <p:nvSpPr>
          <p:cNvPr id="8" name="Metin kutusu 5"/>
          <p:cNvSpPr txBox="1"/>
          <p:nvPr/>
        </p:nvSpPr>
        <p:spPr>
          <a:xfrm>
            <a:off x="103641" y="9438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Unvan 1"/>
          <p:cNvSpPr txBox="1">
            <a:spLocks/>
          </p:cNvSpPr>
          <p:nvPr/>
        </p:nvSpPr>
        <p:spPr>
          <a:xfrm>
            <a:off x="1682848" y="478042"/>
            <a:ext cx="9144000" cy="598555"/>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dirty="0">
                <a:solidFill>
                  <a:srgbClr val="FF0000"/>
                </a:solidFill>
                <a:latin typeface="Arial" panose="020B0604020202020204" pitchFamily="34" charset="0"/>
                <a:cs typeface="Arial" panose="020B0604020202020204" pitchFamily="34" charset="0"/>
              </a:rPr>
              <a:t>KÜFAT  ‘’Emniyet Müdürü Ahmet SULA Semineri’’</a:t>
            </a:r>
          </a:p>
        </p:txBody>
      </p:sp>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7149" y="1076597"/>
            <a:ext cx="8015654" cy="4636554"/>
          </a:xfrm>
          <a:prstGeom prst="rect">
            <a:avLst/>
          </a:prstGeom>
        </p:spPr>
      </p:pic>
    </p:spTree>
    <p:extLst>
      <p:ext uri="{BB962C8B-B14F-4D97-AF65-F5344CB8AC3E}">
        <p14:creationId xmlns:p14="http://schemas.microsoft.com/office/powerpoint/2010/main" val="16273234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591908"/>
            <a:ext cx="12192000" cy="126609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3866" y="1230923"/>
            <a:ext cx="8719366" cy="4360985"/>
          </a:xfrm>
          <a:prstGeom prst="rect">
            <a:avLst/>
          </a:prstGeom>
        </p:spPr>
      </p:pic>
      <p:sp>
        <p:nvSpPr>
          <p:cNvPr id="7" name="Unvan 1"/>
          <p:cNvSpPr txBox="1">
            <a:spLocks/>
          </p:cNvSpPr>
          <p:nvPr/>
        </p:nvSpPr>
        <p:spPr>
          <a:xfrm>
            <a:off x="226734" y="-35169"/>
            <a:ext cx="12089423" cy="11419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2400" b="1" dirty="0">
                <a:solidFill>
                  <a:srgbClr val="FF0000"/>
                </a:solidFill>
                <a:latin typeface="Arial" panose="020B0604020202020204" pitchFamily="34" charset="0"/>
                <a:cs typeface="Arial" panose="020B0604020202020204" pitchFamily="34" charset="0"/>
              </a:rPr>
              <a:t>GRÜ Yüzme ve Su Sporları Topluluğu ’’Yüzme Bilmeyen Kalmasın Projesi’’</a:t>
            </a:r>
          </a:p>
        </p:txBody>
      </p:sp>
    </p:spTree>
    <p:extLst>
      <p:ext uri="{BB962C8B-B14F-4D97-AF65-F5344CB8AC3E}">
        <p14:creationId xmlns:p14="http://schemas.microsoft.com/office/powerpoint/2010/main" val="751735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21680"/>
            <a:ext cx="12192000" cy="1136320"/>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423" y="1354015"/>
            <a:ext cx="9135207" cy="4367665"/>
          </a:xfrm>
          <a:prstGeom prst="rect">
            <a:avLst/>
          </a:prstGeom>
        </p:spPr>
      </p:pic>
      <p:sp>
        <p:nvSpPr>
          <p:cNvPr id="2" name="Dikdörtgen 1"/>
          <p:cNvSpPr/>
          <p:nvPr/>
        </p:nvSpPr>
        <p:spPr>
          <a:xfrm>
            <a:off x="2779059" y="811787"/>
            <a:ext cx="11693079" cy="400110"/>
          </a:xfrm>
          <a:prstGeom prst="rect">
            <a:avLst/>
          </a:prstGeom>
        </p:spPr>
        <p:txBody>
          <a:bodyPr wrap="square">
            <a:spAutoFit/>
          </a:bodyPr>
          <a:lstStyle/>
          <a:p>
            <a:r>
              <a:rPr lang="tr-TR" sz="2000" b="1" dirty="0">
                <a:solidFill>
                  <a:srgbClr val="FF0000"/>
                </a:solidFill>
                <a:latin typeface="Arial" panose="020B0604020202020204" pitchFamily="34" charset="0"/>
                <a:cs typeface="Arial" panose="020B0604020202020204" pitchFamily="34" charset="0"/>
              </a:rPr>
              <a:t>GRÜ IEEE </a:t>
            </a:r>
            <a:r>
              <a:rPr lang="tr-TR" sz="2000" b="1" dirty="0" err="1">
                <a:solidFill>
                  <a:srgbClr val="FF0000"/>
                </a:solidFill>
                <a:latin typeface="Arial" panose="020B0604020202020204" pitchFamily="34" charset="0"/>
                <a:cs typeface="Arial" panose="020B0604020202020204" pitchFamily="34" charset="0"/>
              </a:rPr>
              <a:t>Student</a:t>
            </a:r>
            <a:r>
              <a:rPr lang="tr-TR" sz="2000" b="1" dirty="0">
                <a:solidFill>
                  <a:srgbClr val="FF0000"/>
                </a:solidFill>
                <a:latin typeface="Arial" panose="020B0604020202020204" pitchFamily="34" charset="0"/>
                <a:cs typeface="Arial" panose="020B0604020202020204" pitchFamily="34" charset="0"/>
              </a:rPr>
              <a:t> </a:t>
            </a:r>
            <a:r>
              <a:rPr lang="tr-TR" sz="2000" b="1" dirty="0" err="1">
                <a:solidFill>
                  <a:srgbClr val="FF0000"/>
                </a:solidFill>
                <a:latin typeface="Arial" panose="020B0604020202020204" pitchFamily="34" charset="0"/>
                <a:cs typeface="Arial" panose="020B0604020202020204" pitchFamily="34" charset="0"/>
              </a:rPr>
              <a:t>Branch</a:t>
            </a:r>
            <a:r>
              <a:rPr lang="tr-TR" sz="2000" b="1" dirty="0">
                <a:solidFill>
                  <a:srgbClr val="FF0000"/>
                </a:solidFill>
                <a:latin typeface="Arial" panose="020B0604020202020204" pitchFamily="34" charset="0"/>
                <a:cs typeface="Arial" panose="020B0604020202020204" pitchFamily="34" charset="0"/>
              </a:rPr>
              <a:t> Topluluğu  ‘’Teknik Gezi’’</a:t>
            </a:r>
            <a:endParaRPr lang="tr-TR"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35232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639" y="1125415"/>
            <a:ext cx="8774722" cy="4374513"/>
          </a:xfrm>
          <a:prstGeom prst="rect">
            <a:avLst/>
          </a:prstGeom>
        </p:spPr>
      </p:pic>
      <p:sp>
        <p:nvSpPr>
          <p:cNvPr id="2" name="Dikdörtgen 1"/>
          <p:cNvSpPr/>
          <p:nvPr/>
        </p:nvSpPr>
        <p:spPr>
          <a:xfrm>
            <a:off x="2482361" y="691792"/>
            <a:ext cx="7411915" cy="400110"/>
          </a:xfrm>
          <a:prstGeom prst="rect">
            <a:avLst/>
          </a:prstGeom>
        </p:spPr>
        <p:txBody>
          <a:bodyPr wrap="square">
            <a:spAutoFit/>
          </a:bodyPr>
          <a:lstStyle/>
          <a:p>
            <a:r>
              <a:rPr lang="tr-TR" sz="2000" b="1" dirty="0">
                <a:solidFill>
                  <a:srgbClr val="FF0000"/>
                </a:solidFill>
                <a:latin typeface="Arial" panose="020B0604020202020204" pitchFamily="34" charset="0"/>
                <a:cs typeface="Arial" panose="020B0604020202020204" pitchFamily="34" charset="0"/>
              </a:rPr>
              <a:t>Görsel Sanatlar Eğitimi Topluluğu  ‘’Karma Resim Sergisi’’</a:t>
            </a:r>
            <a:endParaRPr lang="tr-TR"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6064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662246"/>
            <a:ext cx="12192000" cy="1195754"/>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68" y="1274885"/>
            <a:ext cx="9970477" cy="4373272"/>
          </a:xfrm>
          <a:prstGeom prst="rect">
            <a:avLst/>
          </a:prstGeom>
        </p:spPr>
      </p:pic>
      <p:sp>
        <p:nvSpPr>
          <p:cNvPr id="2" name="Dikdörtgen 1"/>
          <p:cNvSpPr/>
          <p:nvPr/>
        </p:nvSpPr>
        <p:spPr>
          <a:xfrm>
            <a:off x="1477109" y="628554"/>
            <a:ext cx="9671536" cy="400110"/>
          </a:xfrm>
          <a:prstGeom prst="rect">
            <a:avLst/>
          </a:prstGeom>
        </p:spPr>
        <p:txBody>
          <a:bodyPr wrap="square">
            <a:spAutoFit/>
          </a:bodyPr>
          <a:lstStyle/>
          <a:p>
            <a:pPr algn="just"/>
            <a:r>
              <a:rPr lang="tr-TR" sz="2000" b="1" dirty="0">
                <a:solidFill>
                  <a:srgbClr val="FF0000"/>
                </a:solidFill>
                <a:latin typeface="Arial" panose="020B0604020202020204" pitchFamily="34" charset="0"/>
                <a:cs typeface="Arial" panose="020B0604020202020204" pitchFamily="34" charset="0"/>
              </a:rPr>
              <a:t>Geçerken ve Yeniler Toplulukları ‘’Filistin İçin Tek Nefes Tek Işık Ol Etkinliği’’</a:t>
            </a:r>
            <a:endParaRPr lang="tr-TR" sz="20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40301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811714"/>
            <a:ext cx="12192000" cy="1046285"/>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138" y="1459522"/>
            <a:ext cx="10779370" cy="4352191"/>
          </a:xfrm>
          <a:prstGeom prst="rect">
            <a:avLst/>
          </a:prstGeom>
        </p:spPr>
      </p:pic>
      <p:sp>
        <p:nvSpPr>
          <p:cNvPr id="2" name="Dikdörtgen 1"/>
          <p:cNvSpPr/>
          <p:nvPr/>
        </p:nvSpPr>
        <p:spPr>
          <a:xfrm>
            <a:off x="3299916" y="859357"/>
            <a:ext cx="6380914" cy="461665"/>
          </a:xfrm>
          <a:prstGeom prst="rect">
            <a:avLst/>
          </a:prstGeom>
        </p:spPr>
        <p:txBody>
          <a:bodyPr wrap="none">
            <a:spAutoFit/>
          </a:bodyPr>
          <a:lstStyle/>
          <a:p>
            <a:r>
              <a:rPr lang="tr-TR" sz="2400" b="1" dirty="0">
                <a:solidFill>
                  <a:srgbClr val="FF0000"/>
                </a:solidFill>
                <a:latin typeface="Arial" panose="020B0604020202020204" pitchFamily="34" charset="0"/>
                <a:cs typeface="Arial" panose="020B0604020202020204" pitchFamily="34" charset="0"/>
              </a:rPr>
              <a:t>ADEM Topluluğu ‘’Ramazan Ayı Programı’’</a:t>
            </a:r>
            <a:endParaRPr lang="tr-TR"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4014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26861"/>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Unvan 1"/>
          <p:cNvSpPr txBox="1">
            <a:spLocks/>
          </p:cNvSpPr>
          <p:nvPr/>
        </p:nvSpPr>
        <p:spPr>
          <a:xfrm>
            <a:off x="226734" y="236669"/>
            <a:ext cx="11642882" cy="11419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2400" b="1" dirty="0">
                <a:solidFill>
                  <a:srgbClr val="FF0000"/>
                </a:solidFill>
                <a:latin typeface="Arial" panose="020B0604020202020204" pitchFamily="34" charset="0"/>
                <a:cs typeface="Arial" panose="020B0604020202020204" pitchFamily="34" charset="0"/>
              </a:rPr>
              <a:t>GÜKAM 100. Yılda Türkiye’de Kadın Araştırmalarına Akademik Bir Değerlendirme Paneli</a:t>
            </a: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5485" y="1361860"/>
            <a:ext cx="4532811" cy="4205015"/>
          </a:xfrm>
          <a:prstGeom prst="rect">
            <a:avLst/>
          </a:prstGeom>
        </p:spPr>
      </p:pic>
      <p:pic>
        <p:nvPicPr>
          <p:cNvPr id="9" name="Resim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707" y="1374310"/>
            <a:ext cx="4480560" cy="4180114"/>
          </a:xfrm>
          <a:prstGeom prst="rect">
            <a:avLst/>
          </a:prstGeom>
        </p:spPr>
      </p:pic>
    </p:spTree>
    <p:extLst>
      <p:ext uri="{BB962C8B-B14F-4D97-AF65-F5344CB8AC3E}">
        <p14:creationId xmlns:p14="http://schemas.microsoft.com/office/powerpoint/2010/main" val="8430935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79152"/>
            <a:ext cx="12192000" cy="1078847"/>
          </a:xfrm>
          <a:prstGeom prst="rect">
            <a:avLst/>
          </a:prstGeom>
        </p:spPr>
      </p:pic>
      <p:sp>
        <p:nvSpPr>
          <p:cNvPr id="8" name="Metin kutusu 5"/>
          <p:cNvSpPr txBox="1"/>
          <p:nvPr/>
        </p:nvSpPr>
        <p:spPr>
          <a:xfrm>
            <a:off x="77265" y="6658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914" y="1345223"/>
            <a:ext cx="10832123" cy="4331517"/>
          </a:xfrm>
          <a:prstGeom prst="rect">
            <a:avLst/>
          </a:prstGeom>
        </p:spPr>
      </p:pic>
      <p:sp>
        <p:nvSpPr>
          <p:cNvPr id="7" name="Unvan 1"/>
          <p:cNvSpPr txBox="1">
            <a:spLocks/>
          </p:cNvSpPr>
          <p:nvPr/>
        </p:nvSpPr>
        <p:spPr>
          <a:xfrm>
            <a:off x="1402976" y="100891"/>
            <a:ext cx="9530322" cy="11419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tr-TR" sz="2400" b="1" dirty="0">
                <a:solidFill>
                  <a:srgbClr val="FF0000"/>
                </a:solidFill>
                <a:latin typeface="Arial" panose="020B0604020202020204" pitchFamily="34" charset="0"/>
                <a:cs typeface="Arial" panose="020B0604020202020204" pitchFamily="34" charset="0"/>
              </a:rPr>
              <a:t>GRÜ İlahiyat Fakültesi ‘’15 Temmuz Milletin Zaferi’’ Paneli</a:t>
            </a:r>
          </a:p>
        </p:txBody>
      </p:sp>
    </p:spTree>
    <p:extLst>
      <p:ext uri="{BB962C8B-B14F-4D97-AF65-F5344CB8AC3E}">
        <p14:creationId xmlns:p14="http://schemas.microsoft.com/office/powerpoint/2010/main" val="27189762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76546"/>
            <a:ext cx="12192000" cy="1081454"/>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692" y="1530984"/>
            <a:ext cx="4870938" cy="4182165"/>
          </a:xfrm>
          <a:prstGeom prst="rect">
            <a:avLst/>
          </a:prstGeom>
        </p:spPr>
      </p:pic>
      <p:pic>
        <p:nvPicPr>
          <p:cNvPr id="7" name="Resim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0278" y="1511752"/>
            <a:ext cx="4947983" cy="4201397"/>
          </a:xfrm>
          <a:prstGeom prst="rect">
            <a:avLst/>
          </a:prstGeom>
        </p:spPr>
      </p:pic>
      <p:pic>
        <p:nvPicPr>
          <p:cNvPr id="9" name="9 Resim" descr="images.jpg"/>
          <p:cNvPicPr/>
          <p:nvPr/>
        </p:nvPicPr>
        <p:blipFill>
          <a:blip r:embed="rId5"/>
          <a:stretch/>
        </p:blipFill>
        <p:spPr>
          <a:xfrm rot="1537200">
            <a:off x="5717413" y="1566560"/>
            <a:ext cx="648720" cy="884880"/>
          </a:xfrm>
          <a:prstGeom prst="rect">
            <a:avLst/>
          </a:prstGeom>
          <a:ln w="0">
            <a:noFill/>
          </a:ln>
        </p:spPr>
      </p:pic>
      <p:pic>
        <p:nvPicPr>
          <p:cNvPr id="10" name="9 Resim" descr="images.jpg"/>
          <p:cNvPicPr/>
          <p:nvPr/>
        </p:nvPicPr>
        <p:blipFill>
          <a:blip r:embed="rId5"/>
          <a:stretch/>
        </p:blipFill>
        <p:spPr>
          <a:xfrm rot="1537200">
            <a:off x="5705062" y="3096867"/>
            <a:ext cx="648720" cy="884880"/>
          </a:xfrm>
          <a:prstGeom prst="rect">
            <a:avLst/>
          </a:prstGeom>
          <a:ln w="0">
            <a:noFill/>
          </a:ln>
        </p:spPr>
      </p:pic>
      <p:pic>
        <p:nvPicPr>
          <p:cNvPr id="11" name="9 Resim" descr="images.jpg"/>
          <p:cNvPicPr/>
          <p:nvPr/>
        </p:nvPicPr>
        <p:blipFill>
          <a:blip r:embed="rId5"/>
          <a:stretch/>
        </p:blipFill>
        <p:spPr>
          <a:xfrm rot="1537200">
            <a:off x="5717413" y="4668119"/>
            <a:ext cx="648720" cy="884880"/>
          </a:xfrm>
          <a:prstGeom prst="rect">
            <a:avLst/>
          </a:prstGeom>
          <a:ln w="0">
            <a:noFill/>
          </a:ln>
        </p:spPr>
      </p:pic>
      <p:sp>
        <p:nvSpPr>
          <p:cNvPr id="12" name="Metin kutusu 8"/>
          <p:cNvSpPr/>
          <p:nvPr/>
        </p:nvSpPr>
        <p:spPr>
          <a:xfrm>
            <a:off x="7570177" y="176357"/>
            <a:ext cx="4405583"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trike="noStrike" spc="-1" dirty="0">
                <a:solidFill>
                  <a:srgbClr val="FF0000"/>
                </a:solidFill>
                <a:latin typeface="Segoe Script" panose="030B0504020000000003" pitchFamily="66" charset="0"/>
                <a:cs typeface="Arial" panose="020B0604020202020204" pitchFamily="34" charset="0"/>
              </a:rPr>
              <a:t>GELENEKSEL HAMSİ ŞENLİĞİ, </a:t>
            </a:r>
          </a:p>
        </p:txBody>
      </p:sp>
      <p:sp>
        <p:nvSpPr>
          <p:cNvPr id="2" name="Dikdörtgen 1"/>
          <p:cNvSpPr/>
          <p:nvPr/>
        </p:nvSpPr>
        <p:spPr>
          <a:xfrm>
            <a:off x="385999" y="731030"/>
            <a:ext cx="11420001" cy="646331"/>
          </a:xfrm>
          <a:prstGeom prst="rect">
            <a:avLst/>
          </a:prstGeom>
        </p:spPr>
        <p:txBody>
          <a:bodyPr wrap="square">
            <a:spAutoFit/>
          </a:bodyPr>
          <a:lstStyle/>
          <a:p>
            <a:pPr algn="just"/>
            <a:r>
              <a:rPr lang="tr-TR" spc="-1" dirty="0">
                <a:solidFill>
                  <a:schemeClr val="accent1">
                    <a:lumMod val="50000"/>
                  </a:schemeClr>
                </a:solidFill>
                <a:latin typeface="Arial"/>
              </a:rPr>
              <a:t>Üniversitemiz öğrenci topluluklarımızın organizasyonu ile her yıl geleneksel olarak düzenlenen hamsi şenliği Güre Yerleşkesi ve ilçe birimlerimizde gerçekleşmektedir.</a:t>
            </a:r>
          </a:p>
        </p:txBody>
      </p:sp>
    </p:spTree>
    <p:extLst>
      <p:ext uri="{BB962C8B-B14F-4D97-AF65-F5344CB8AC3E}">
        <p14:creationId xmlns:p14="http://schemas.microsoft.com/office/powerpoint/2010/main" val="369625654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673894"/>
            <a:ext cx="12192000" cy="1184105"/>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Metin kutusu 4"/>
          <p:cNvSpPr/>
          <p:nvPr/>
        </p:nvSpPr>
        <p:spPr>
          <a:xfrm>
            <a:off x="226734" y="525004"/>
            <a:ext cx="11845104" cy="58332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endParaRPr lang="tr-TR" sz="1600" b="0" strike="noStrike" spc="-1" dirty="0">
              <a:solidFill>
                <a:schemeClr val="dk1"/>
              </a:solidFill>
              <a:latin typeface="Arial"/>
            </a:endParaRPr>
          </a:p>
          <a:p>
            <a:pPr algn="just" defTabSz="914400">
              <a:lnSpc>
                <a:spcPct val="100000"/>
              </a:lnSpc>
            </a:pPr>
            <a:r>
              <a:rPr lang="tr-TR" sz="1600" b="0" strike="noStrike" spc="-1" dirty="0">
                <a:solidFill>
                  <a:schemeClr val="accent1">
                    <a:lumMod val="50000"/>
                  </a:schemeClr>
                </a:solidFill>
                <a:latin typeface="Arial"/>
              </a:rPr>
              <a:t>Öğrencilerimiz şenlik sırasında düzenlenen konserler, müzik dinletileri ve halk oyunları ile eğlenme imkanı elde etmektedirler.</a:t>
            </a:r>
          </a:p>
        </p:txBody>
      </p:sp>
      <p:pic>
        <p:nvPicPr>
          <p:cNvPr id="7" name="Resi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45" y="1253912"/>
            <a:ext cx="5161085" cy="4419982"/>
          </a:xfrm>
          <a:prstGeom prst="rect">
            <a:avLst/>
          </a:prstGeom>
        </p:spPr>
      </p:pic>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9286" y="1280091"/>
            <a:ext cx="5600702" cy="4393803"/>
          </a:xfrm>
          <a:prstGeom prst="rect">
            <a:avLst/>
          </a:prstGeom>
        </p:spPr>
      </p:pic>
    </p:spTree>
    <p:extLst>
      <p:ext uri="{BB962C8B-B14F-4D97-AF65-F5344CB8AC3E}">
        <p14:creationId xmlns:p14="http://schemas.microsoft.com/office/powerpoint/2010/main" val="1696488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32584"/>
            <a:ext cx="12192000" cy="1125415"/>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Metin kutusu 5"/>
          <p:cNvSpPr/>
          <p:nvPr/>
        </p:nvSpPr>
        <p:spPr>
          <a:xfrm>
            <a:off x="1" y="1426305"/>
            <a:ext cx="12192000" cy="30632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z="1400" b="1" strike="noStrike" spc="-1" dirty="0">
                <a:solidFill>
                  <a:schemeClr val="accent1">
                    <a:lumMod val="50000"/>
                  </a:schemeClr>
                </a:solidFill>
                <a:latin typeface="Arial" panose="020B0604020202020204" pitchFamily="34" charset="0"/>
                <a:cs typeface="Arial" panose="020B0604020202020204" pitchFamily="34" charset="0"/>
              </a:rPr>
              <a:t>PROFESÖR, DOÇENT VE DOKTOR ÖĞRETİM ÜYESİ ÜNVANI ALAN ÖĞRETİM ÜYELERİMİZİN CÜBBE GİYME TÖRENİ GÖRÜNTÜLERİ</a:t>
            </a:r>
            <a:endParaRPr lang="tr-TR" sz="1400" b="0" strike="noStrike" spc="-1" dirty="0">
              <a:solidFill>
                <a:srgbClr val="000000"/>
              </a:solidFill>
              <a:latin typeface="Arial" panose="020B0604020202020204" pitchFamily="34" charset="0"/>
              <a:cs typeface="Arial" panose="020B0604020202020204" pitchFamily="34" charset="0"/>
            </a:endParaRPr>
          </a:p>
        </p:txBody>
      </p:sp>
      <p:sp>
        <p:nvSpPr>
          <p:cNvPr id="7" name="Metin kutusu 4"/>
          <p:cNvSpPr/>
          <p:nvPr/>
        </p:nvSpPr>
        <p:spPr>
          <a:xfrm>
            <a:off x="301251" y="866514"/>
            <a:ext cx="11965266" cy="58332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r>
              <a:rPr lang="tr-TR" sz="1600" b="0" strike="noStrike" spc="-1" dirty="0">
                <a:solidFill>
                  <a:schemeClr val="accent1">
                    <a:lumMod val="50000"/>
                  </a:schemeClr>
                </a:solidFill>
                <a:latin typeface="Arial"/>
              </a:rPr>
              <a:t>17 Mart 2006 tarihinde 5467 Sayılı Kanun ve Bakanlar Kurulu Kararı ile kurulan Üniversitemiz; her yıl düzenlenen kuruluş yıldönümü etkinliklerini büyük bir coşku ile gerçekleştirilmektedir.</a:t>
            </a:r>
          </a:p>
        </p:txBody>
      </p:sp>
      <p:sp>
        <p:nvSpPr>
          <p:cNvPr id="9" name="Metin kutusu 8"/>
          <p:cNvSpPr/>
          <p:nvPr/>
        </p:nvSpPr>
        <p:spPr>
          <a:xfrm>
            <a:off x="6846243" y="176357"/>
            <a:ext cx="5129518"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trike="noStrike" spc="-1" dirty="0">
                <a:solidFill>
                  <a:srgbClr val="FF0000"/>
                </a:solidFill>
                <a:latin typeface="Segoe Script" panose="030B0504020000000003" pitchFamily="66" charset="0"/>
                <a:cs typeface="Arial" panose="020B0604020202020204" pitchFamily="34" charset="0"/>
              </a:rPr>
              <a:t>KURULUŞ YIL DÖNÜMÜ ETKİNLİKLERİ, </a:t>
            </a:r>
          </a:p>
        </p:txBody>
      </p:sp>
      <p:pic>
        <p:nvPicPr>
          <p:cNvPr id="7170" name="Picture 2" descr="https://www.giresun.edu.tr/Files/Images/_17-97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0008" y="1704513"/>
            <a:ext cx="8018584" cy="3966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50222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662246"/>
            <a:ext cx="12192000" cy="1195754"/>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2" name="Dikdörtgen 1"/>
          <p:cNvSpPr/>
          <p:nvPr/>
        </p:nvSpPr>
        <p:spPr>
          <a:xfrm>
            <a:off x="0" y="496058"/>
            <a:ext cx="12192000" cy="369332"/>
          </a:xfrm>
          <a:prstGeom prst="rect">
            <a:avLst/>
          </a:prstGeom>
        </p:spPr>
        <p:txBody>
          <a:bodyPr wrap="square">
            <a:spAutoFit/>
          </a:bodyPr>
          <a:lstStyle/>
          <a:p>
            <a:pPr algn="ctr"/>
            <a:r>
              <a:rPr lang="tr-TR" spc="-1" dirty="0">
                <a:solidFill>
                  <a:srgbClr val="FF0000"/>
                </a:solidFill>
                <a:latin typeface="Arial" panose="020B0604020202020204" pitchFamily="34" charset="0"/>
                <a:cs typeface="Arial" panose="020B0604020202020204" pitchFamily="34" charset="0"/>
              </a:rPr>
              <a:t>ÜNİVERSİTEMİZİN 20. YIL DÖNÜMÜ COŞKUYLA KUTLANDI</a:t>
            </a:r>
          </a:p>
        </p:txBody>
      </p:sp>
      <p:pic>
        <p:nvPicPr>
          <p:cNvPr id="8196" name="Picture 4" descr="https://www.giresun.edu.tr/Files/Images/_3-1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4" y="821103"/>
            <a:ext cx="5216533" cy="234803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s://www.giresun.edu.tr/Files/Images/_7-49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7708" y="843247"/>
            <a:ext cx="5672244" cy="2325891"/>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s://www.giresun.edu.tr/Files/Images/_4-163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5423" y="3244362"/>
            <a:ext cx="5987562" cy="2535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4167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668214"/>
            <a:ext cx="9144000" cy="1340785"/>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71280" y="90206"/>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Metin kutusu 4"/>
          <p:cNvSpPr/>
          <p:nvPr/>
        </p:nvSpPr>
        <p:spPr>
          <a:xfrm>
            <a:off x="81014" y="371483"/>
            <a:ext cx="12192000" cy="132198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r>
              <a:rPr lang="tr-TR" sz="1600" b="0" strike="noStrike" spc="-1" dirty="0">
                <a:solidFill>
                  <a:schemeClr val="dk1"/>
                </a:solidFill>
                <a:latin typeface="Arial"/>
              </a:rPr>
              <a:t>	</a:t>
            </a:r>
          </a:p>
          <a:p>
            <a:pPr algn="just" defTabSz="914400">
              <a:lnSpc>
                <a:spcPct val="100000"/>
              </a:lnSpc>
            </a:pPr>
            <a:endParaRPr lang="tr-TR" sz="1600" spc="-1" dirty="0">
              <a:solidFill>
                <a:schemeClr val="dk1"/>
              </a:solidFill>
              <a:latin typeface="Arial"/>
            </a:endParaRPr>
          </a:p>
          <a:p>
            <a:pPr algn="just" defTabSz="914400">
              <a:lnSpc>
                <a:spcPct val="100000"/>
              </a:lnSpc>
            </a:pPr>
            <a:r>
              <a:rPr lang="tr-TR" sz="1600" b="0" strike="noStrike" spc="-1" dirty="0">
                <a:solidFill>
                  <a:schemeClr val="accent1">
                    <a:lumMod val="50000"/>
                  </a:schemeClr>
                </a:solidFill>
                <a:latin typeface="Arial"/>
              </a:rPr>
              <a:t>Baharın müjdecisi, doğanın uyanışı, bolluk bereketin başlangıcı olarak kabul edilen Nevruz Bayramı, önemini yansıtacak şekilde; ilimizde, Üniversitemiz ev sahipliğinde diğer kamu kurum kuruluşları ve sivil toplum örgütlerinin katılımı ile, Güre yerleşkesi etkinlik alanından her yıl 21 Mart da coşku ile kutlanmaktadır.</a:t>
            </a:r>
          </a:p>
        </p:txBody>
      </p:sp>
      <p:sp>
        <p:nvSpPr>
          <p:cNvPr id="9" name="Metin kutusu 8"/>
          <p:cNvSpPr/>
          <p:nvPr/>
        </p:nvSpPr>
        <p:spPr>
          <a:xfrm>
            <a:off x="6945923" y="176357"/>
            <a:ext cx="5029837"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trike="noStrike" spc="-1" dirty="0">
                <a:solidFill>
                  <a:srgbClr val="FF0000"/>
                </a:solidFill>
                <a:latin typeface="Segoe Script" panose="030B0504020000000003" pitchFamily="66" charset="0"/>
                <a:cs typeface="Arial" panose="020B0604020202020204" pitchFamily="34" charset="0"/>
              </a:rPr>
              <a:t>NEVRUZ BAYRAMI ETKİNLİKLERİ, </a:t>
            </a:r>
          </a:p>
        </p:txBody>
      </p:sp>
      <p:pic>
        <p:nvPicPr>
          <p:cNvPr id="9218" name="Picture 2" descr="https://www.giresun.edu.tr/Files/Images/_14-84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750618"/>
            <a:ext cx="5574323" cy="363501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www.giresun.edu.tr/Files/Images/_8-779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7014" y="1750618"/>
            <a:ext cx="5798746" cy="3635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9729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122" name="Picture 2" descr="https://sksdb.giresun.edu.tr/Files/Images/__17-2064-699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0099" y="1617819"/>
            <a:ext cx="4791809" cy="371032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sksdb.giresun.edu.tr/Files/Images/_fmg_4288-1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260" y="1617818"/>
            <a:ext cx="4671402" cy="3710320"/>
          </a:xfrm>
          <a:prstGeom prst="rect">
            <a:avLst/>
          </a:prstGeom>
          <a:noFill/>
          <a:extLst>
            <a:ext uri="{909E8E84-426E-40DD-AFC4-6F175D3DCCD1}">
              <a14:hiddenFill xmlns:a14="http://schemas.microsoft.com/office/drawing/2010/main">
                <a:solidFill>
                  <a:srgbClr val="FFFFFF"/>
                </a:solidFill>
              </a14:hiddenFill>
            </a:ext>
          </a:extLst>
        </p:spPr>
      </p:pic>
      <p:sp>
        <p:nvSpPr>
          <p:cNvPr id="7" name="Unvan 1"/>
          <p:cNvSpPr txBox="1">
            <a:spLocks/>
          </p:cNvSpPr>
          <p:nvPr/>
        </p:nvSpPr>
        <p:spPr>
          <a:xfrm>
            <a:off x="1477648" y="502034"/>
            <a:ext cx="8228520" cy="1141920"/>
          </a:xfrm>
          <a:prstGeom prst="rect">
            <a:avLst/>
          </a:prstGeom>
        </p:spPr>
        <p:txBody>
          <a:bodyPr vert="horz" lIns="91440" tIns="45720" rIns="91440" bIns="45720" rtlCol="0" anchor="b">
            <a:normAutofit fontScale="7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3200" b="1" spc="-1" dirty="0">
                <a:solidFill>
                  <a:schemeClr val="accent1">
                    <a:lumMod val="50000"/>
                  </a:schemeClr>
                </a:solidFill>
                <a:latin typeface="Comic Sans MS"/>
              </a:rPr>
              <a:t/>
            </a:r>
            <a:br>
              <a:rPr lang="tr-TR" sz="3200" b="1" spc="-1" dirty="0">
                <a:solidFill>
                  <a:schemeClr val="accent1">
                    <a:lumMod val="50000"/>
                  </a:schemeClr>
                </a:solidFill>
                <a:latin typeface="Comic Sans MS"/>
              </a:rPr>
            </a:br>
            <a:r>
              <a:rPr lang="tr-TR" sz="3200" b="1" spc="-1" dirty="0">
                <a:solidFill>
                  <a:schemeClr val="accent1">
                    <a:lumMod val="50000"/>
                  </a:schemeClr>
                </a:solidFill>
                <a:latin typeface="Comic Sans MS"/>
              </a:rPr>
              <a:t/>
            </a:r>
            <a:br>
              <a:rPr lang="tr-TR" sz="3200" b="1" spc="-1" dirty="0">
                <a:solidFill>
                  <a:schemeClr val="accent1">
                    <a:lumMod val="50000"/>
                  </a:schemeClr>
                </a:solidFill>
                <a:latin typeface="Comic Sans MS"/>
              </a:rPr>
            </a:br>
            <a:r>
              <a:rPr lang="tr-TR" sz="3200" spc="-1" dirty="0">
                <a:solidFill>
                  <a:srgbClr val="FF0000"/>
                </a:solidFill>
                <a:latin typeface="Arial" panose="020B0604020202020204" pitchFamily="34" charset="0"/>
                <a:cs typeface="Arial" panose="020B0604020202020204" pitchFamily="34" charset="0"/>
              </a:rPr>
              <a:t>NEVRUZ ETKİNLİĞİ GÖRÜNTÜLERİ</a:t>
            </a:r>
            <a:r>
              <a:rPr lang="tr-TR" sz="3200" spc="-1" dirty="0">
                <a:solidFill>
                  <a:srgbClr val="000000"/>
                </a:solidFill>
                <a:latin typeface="Arial"/>
              </a:rPr>
              <a:t/>
            </a:r>
            <a:br>
              <a:rPr lang="tr-TR" sz="3200" spc="-1" dirty="0">
                <a:solidFill>
                  <a:srgbClr val="000000"/>
                </a:solidFill>
                <a:latin typeface="Arial"/>
              </a:rPr>
            </a:br>
            <a:endParaRPr lang="tr-TR" sz="3200" dirty="0"/>
          </a:p>
        </p:txBody>
      </p:sp>
    </p:spTree>
    <p:extLst>
      <p:ext uri="{BB962C8B-B14F-4D97-AF65-F5344CB8AC3E}">
        <p14:creationId xmlns:p14="http://schemas.microsoft.com/office/powerpoint/2010/main" val="7240670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Metin kutusu 4">
            <a:extLst>
              <a:ext uri="{FF2B5EF4-FFF2-40B4-BE49-F238E27FC236}">
                <a16:creationId xmlns:a16="http://schemas.microsoft.com/office/drawing/2014/main" xmlns="" id="{35A1EA8E-E0D8-438B-90CC-7052EAA3BA1C}"/>
              </a:ext>
            </a:extLst>
          </p:cNvPr>
          <p:cNvSpPr txBox="1"/>
          <p:nvPr/>
        </p:nvSpPr>
        <p:spPr>
          <a:xfrm>
            <a:off x="226735" y="597451"/>
            <a:ext cx="11792350" cy="800219"/>
          </a:xfrm>
          <a:prstGeom prst="rect">
            <a:avLst/>
          </a:prstGeom>
          <a:noFill/>
        </p:spPr>
        <p:txBody>
          <a:bodyPr wrap="square" rtlCol="0">
            <a:spAutoFit/>
          </a:bodyPr>
          <a:lstStyle/>
          <a:p>
            <a:pPr algn="just"/>
            <a:r>
              <a:rPr lang="tr-TR"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Akademik takvim dikkate alınarak her yıl Mayıs ayında büyük bir coşku ve katılımla, Üniversitemizin farklı mekanlarında </a:t>
            </a:r>
            <a:r>
              <a:rPr lang="tr-TR" sz="14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Bahar Şenlikleri düzenlemekteyiz.</a:t>
            </a:r>
            <a:r>
              <a:rPr lang="tr-TR" sz="140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Şenliğimizin ana unsurunu öğrenci toplulukları oluşturmakla birlikte; her yıl değişik alanlardan sanatçılar ve popüler isimler konuk edilerek, renkli etkinlikler gerçekleştirilmektedir</a:t>
            </a:r>
            <a:r>
              <a:rPr lang="tr-TR" sz="1800" kern="1200" dirty="0">
                <a:solidFill>
                  <a:srgbClr val="000000"/>
                </a:solidFill>
                <a:effectLst/>
                <a:latin typeface="Calibri" panose="020F0502020204030204" pitchFamily="34" charset="0"/>
                <a:ea typeface="Times New Roman" panose="02020603050405020304" pitchFamily="18" charset="0"/>
              </a:rPr>
              <a:t>.</a:t>
            </a:r>
            <a:endParaRPr lang="tr-TR" dirty="0"/>
          </a:p>
        </p:txBody>
      </p:sp>
      <p:pic>
        <p:nvPicPr>
          <p:cNvPr id="6146" name="Picture 2" descr="https://sksdb.giresun.edu.tr/Files/Images/__0-2122-323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4" y="1641883"/>
            <a:ext cx="5400343" cy="378443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sksdb.giresun.edu.tr/Files/Images/__3-1471-373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8722" y="1641883"/>
            <a:ext cx="5451231" cy="3784435"/>
          </a:xfrm>
          <a:prstGeom prst="rect">
            <a:avLst/>
          </a:prstGeom>
          <a:noFill/>
          <a:extLst>
            <a:ext uri="{909E8E84-426E-40DD-AFC4-6F175D3DCCD1}">
              <a14:hiddenFill xmlns:a14="http://schemas.microsoft.com/office/drawing/2010/main">
                <a:solidFill>
                  <a:srgbClr val="FFFFFF"/>
                </a:solidFill>
              </a14:hiddenFill>
            </a:ext>
          </a:extLst>
        </p:spPr>
      </p:pic>
      <p:sp>
        <p:nvSpPr>
          <p:cNvPr id="9" name="Metin kutusu 8"/>
          <p:cNvSpPr/>
          <p:nvPr/>
        </p:nvSpPr>
        <p:spPr>
          <a:xfrm>
            <a:off x="7570177" y="176357"/>
            <a:ext cx="4405583" cy="367878"/>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tr-TR" strike="noStrike" spc="-1" dirty="0">
                <a:solidFill>
                  <a:srgbClr val="FF0000"/>
                </a:solidFill>
                <a:latin typeface="Segoe Script" panose="030B0504020000000003" pitchFamily="66" charset="0"/>
                <a:cs typeface="Arial" panose="020B0604020202020204" pitchFamily="34" charset="0"/>
              </a:rPr>
              <a:t>BAHAR ŞENLİĞİ, </a:t>
            </a:r>
          </a:p>
        </p:txBody>
      </p:sp>
    </p:spTree>
    <p:extLst>
      <p:ext uri="{BB962C8B-B14F-4D97-AF65-F5344CB8AC3E}">
        <p14:creationId xmlns:p14="http://schemas.microsoft.com/office/powerpoint/2010/main" val="33754281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706208"/>
            <a:ext cx="12192000" cy="115179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2" name="Dikdörtgen 1"/>
          <p:cNvSpPr/>
          <p:nvPr/>
        </p:nvSpPr>
        <p:spPr>
          <a:xfrm>
            <a:off x="2154116" y="611878"/>
            <a:ext cx="9390184" cy="400110"/>
          </a:xfrm>
          <a:prstGeom prst="rect">
            <a:avLst/>
          </a:prstGeom>
        </p:spPr>
        <p:txBody>
          <a:bodyPr wrap="square">
            <a:spAutoFit/>
          </a:bodyPr>
          <a:lstStyle/>
          <a:p>
            <a:r>
              <a:rPr lang="tr-TR" sz="2000" spc="-1" dirty="0">
                <a:solidFill>
                  <a:srgbClr val="FF0000"/>
                </a:solidFill>
                <a:latin typeface="Arial" panose="020B0604020202020204" pitchFamily="34" charset="0"/>
                <a:cs typeface="Arial" panose="020B0604020202020204" pitchFamily="34" charset="0"/>
              </a:rPr>
              <a:t>Güre Yerleşkesi etkinlik alanından ‘’Bahar Şenliği’’ görüntüleri</a:t>
            </a:r>
          </a:p>
        </p:txBody>
      </p:sp>
      <p:pic>
        <p:nvPicPr>
          <p:cNvPr id="3074" name="Picture 2" descr="https://sksdb.giresun.edu.tr/Files/Images/__omer0728-5378-4510.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1523" y="1270627"/>
            <a:ext cx="5969977" cy="4379967"/>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s://sksdb.giresun.edu.tr/Files/Images/__omer0674-5623-2724.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470" y="1270627"/>
            <a:ext cx="5574322" cy="4379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0634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Metin kutusu 3"/>
          <p:cNvSpPr/>
          <p:nvPr/>
        </p:nvSpPr>
        <p:spPr>
          <a:xfrm>
            <a:off x="395654" y="1549171"/>
            <a:ext cx="11333284" cy="267620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endParaRPr lang="tr-TR" sz="1600" b="0" strike="noStrike" spc="-1" dirty="0">
              <a:solidFill>
                <a:schemeClr val="dk1"/>
              </a:solidFill>
              <a:latin typeface="Arial"/>
            </a:endParaRPr>
          </a:p>
          <a:p>
            <a:pPr algn="just" defTabSz="914400">
              <a:lnSpc>
                <a:spcPct val="100000"/>
              </a:lnSpc>
            </a:pPr>
            <a:endParaRPr lang="tr-TR" sz="1600" b="0" strike="noStrike" spc="-1" dirty="0">
              <a:solidFill>
                <a:schemeClr val="dk1"/>
              </a:solidFill>
              <a:latin typeface="Arial"/>
            </a:endParaRPr>
          </a:p>
          <a:p>
            <a:pPr algn="just" defTabSz="914400">
              <a:lnSpc>
                <a:spcPct val="100000"/>
              </a:lnSpc>
            </a:pPr>
            <a:endParaRPr lang="tr-TR" sz="1600" b="0" strike="noStrike" spc="-1" dirty="0">
              <a:solidFill>
                <a:schemeClr val="dk1"/>
              </a:solidFill>
              <a:latin typeface="Arial"/>
            </a:endParaRPr>
          </a:p>
          <a:p>
            <a:pPr algn="just"/>
            <a:r>
              <a:rPr lang="tr-TR" sz="2000" spc="-1" dirty="0">
                <a:solidFill>
                  <a:schemeClr val="accent1">
                    <a:lumMod val="50000"/>
                  </a:schemeClr>
                </a:solidFill>
                <a:latin typeface="Arial"/>
              </a:rPr>
              <a:t>Her yıl Mayıs</a:t>
            </a:r>
            <a:r>
              <a:rPr lang="tr-TR" sz="2000" b="0" strike="noStrike" spc="-1" dirty="0">
                <a:solidFill>
                  <a:schemeClr val="accent1">
                    <a:lumMod val="50000"/>
                  </a:schemeClr>
                </a:solidFill>
                <a:latin typeface="Arial"/>
              </a:rPr>
              <a:t> ayı içerisinde </a:t>
            </a:r>
            <a:r>
              <a:rPr lang="tr-TR" sz="2000" spc="-1" dirty="0">
                <a:solidFill>
                  <a:schemeClr val="accent1">
                    <a:lumMod val="50000"/>
                  </a:schemeClr>
                </a:solidFill>
                <a:latin typeface="Arial"/>
              </a:rPr>
              <a:t>akademik, idari personel ile öğrencilerin oluşturduğu spor takımları arasında; Basketbol, Voleybol, Futbol, Masa Tenisi ve Satranç  branşlarında yapılan turnuvalarla “spor şenlikleri “düzenlenmektedir.</a:t>
            </a:r>
            <a:r>
              <a:rPr lang="tr-TR" sz="2000" b="0" strike="noStrike" spc="-1" dirty="0">
                <a:solidFill>
                  <a:schemeClr val="accent1">
                    <a:lumMod val="50000"/>
                  </a:schemeClr>
                </a:solidFill>
                <a:latin typeface="Arial"/>
              </a:rPr>
              <a:t> Yapılan spor şenlikleri </a:t>
            </a:r>
            <a:r>
              <a:rPr lang="tr-TR" sz="2000" spc="-1" dirty="0">
                <a:solidFill>
                  <a:schemeClr val="accent1">
                    <a:lumMod val="50000"/>
                  </a:schemeClr>
                </a:solidFill>
                <a:latin typeface="Arial"/>
              </a:rPr>
              <a:t>personel ve öğrencilerimiz arasındaki birlik ve beraberliği güçlendirmektedir. Şenliklerin sonunda dereceye girenler mad</a:t>
            </a:r>
            <a:r>
              <a:rPr lang="tr-TR" sz="2000" b="0" strike="noStrike" spc="-1" dirty="0">
                <a:solidFill>
                  <a:schemeClr val="accent1">
                    <a:lumMod val="50000"/>
                  </a:schemeClr>
                </a:solidFill>
                <a:latin typeface="Arial"/>
              </a:rPr>
              <a:t>alya ve kupa ile ödüllendirilmektedir.</a:t>
            </a:r>
          </a:p>
          <a:p>
            <a:pPr algn="just"/>
            <a:endParaRPr lang="tr-TR" sz="2000" b="1" dirty="0"/>
          </a:p>
        </p:txBody>
      </p:sp>
      <p:sp>
        <p:nvSpPr>
          <p:cNvPr id="7" name="Dikdörtgen 6"/>
          <p:cNvSpPr/>
          <p:nvPr/>
        </p:nvSpPr>
        <p:spPr>
          <a:xfrm>
            <a:off x="1290497" y="1402358"/>
            <a:ext cx="8866590" cy="461665"/>
          </a:xfrm>
          <a:prstGeom prst="rect">
            <a:avLst/>
          </a:prstGeom>
        </p:spPr>
        <p:txBody>
          <a:bodyPr wrap="square">
            <a:spAutoFit/>
          </a:bodyPr>
          <a:lstStyle/>
          <a:p>
            <a:r>
              <a:rPr lang="tr-TR" sz="2400" b="1" spc="-1" dirty="0">
                <a:solidFill>
                  <a:schemeClr val="accent1">
                    <a:lumMod val="50000"/>
                  </a:schemeClr>
                </a:solidFill>
                <a:latin typeface="Arial"/>
              </a:rPr>
              <a:t>                                SPOR ETKİNLİKLERİ</a:t>
            </a:r>
            <a:endParaRPr lang="tr-TR" sz="2400" dirty="0"/>
          </a:p>
        </p:txBody>
      </p:sp>
    </p:spTree>
    <p:extLst>
      <p:ext uri="{BB962C8B-B14F-4D97-AF65-F5344CB8AC3E}">
        <p14:creationId xmlns:p14="http://schemas.microsoft.com/office/powerpoint/2010/main" val="16150395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524000" y="317682"/>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7" name="Metin kutusu 3"/>
          <p:cNvSpPr/>
          <p:nvPr/>
        </p:nvSpPr>
        <p:spPr>
          <a:xfrm>
            <a:off x="745351" y="324929"/>
            <a:ext cx="10280157" cy="169131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endParaRPr lang="tr-TR" sz="1600" b="0" strike="noStrike" spc="-1" dirty="0">
              <a:solidFill>
                <a:schemeClr val="dk1"/>
              </a:solidFill>
              <a:latin typeface="Arial"/>
            </a:endParaRPr>
          </a:p>
          <a:p>
            <a:pPr defTabSz="914400">
              <a:lnSpc>
                <a:spcPct val="100000"/>
              </a:lnSpc>
            </a:pPr>
            <a:endParaRPr lang="tr-TR" sz="1600" spc="-1" dirty="0">
              <a:solidFill>
                <a:schemeClr val="dk1"/>
              </a:solidFill>
              <a:latin typeface="Arial"/>
            </a:endParaRPr>
          </a:p>
          <a:p>
            <a:pPr defTabSz="914400">
              <a:lnSpc>
                <a:spcPct val="100000"/>
              </a:lnSpc>
            </a:pPr>
            <a:r>
              <a:rPr lang="tr-TR" sz="1600" spc="-1" dirty="0">
                <a:solidFill>
                  <a:schemeClr val="dk1"/>
                </a:solidFill>
                <a:latin typeface="Arial"/>
              </a:rPr>
              <a:t> </a:t>
            </a:r>
            <a:r>
              <a:rPr lang="tr-TR" sz="1600" spc="-1" dirty="0" smtClean="0">
                <a:solidFill>
                  <a:schemeClr val="dk1"/>
                </a:solidFill>
                <a:latin typeface="Arial"/>
              </a:rPr>
              <a:t>               </a:t>
            </a:r>
            <a:r>
              <a:rPr lang="tr-TR" sz="2400" b="1" strike="noStrike" spc="-1" dirty="0" smtClean="0">
                <a:solidFill>
                  <a:schemeClr val="accent1">
                    <a:lumMod val="50000"/>
                  </a:schemeClr>
                </a:solidFill>
                <a:latin typeface="Arial"/>
              </a:rPr>
              <a:t>Giresun </a:t>
            </a:r>
            <a:r>
              <a:rPr lang="tr-TR" sz="2400" b="1" strike="noStrike" spc="-1" dirty="0">
                <a:solidFill>
                  <a:schemeClr val="accent1">
                    <a:lumMod val="50000"/>
                  </a:schemeClr>
                </a:solidFill>
                <a:latin typeface="Arial"/>
              </a:rPr>
              <a:t>Üniversitesi </a:t>
            </a:r>
            <a:r>
              <a:rPr lang="tr-TR" sz="2400" b="1" strike="noStrike" spc="-1" dirty="0" smtClean="0">
                <a:solidFill>
                  <a:schemeClr val="accent1">
                    <a:lumMod val="50000"/>
                  </a:schemeClr>
                </a:solidFill>
                <a:latin typeface="Arial"/>
              </a:rPr>
              <a:t>19. </a:t>
            </a:r>
            <a:r>
              <a:rPr lang="tr-TR" sz="2400" b="1" strike="noStrike" spc="-1" dirty="0">
                <a:solidFill>
                  <a:schemeClr val="accent1">
                    <a:lumMod val="50000"/>
                  </a:schemeClr>
                </a:solidFill>
                <a:latin typeface="Arial"/>
              </a:rPr>
              <a:t>Spor Şenlikleri Ödül Töreni</a:t>
            </a:r>
          </a:p>
          <a:p>
            <a:endParaRPr lang="tr-TR" sz="3200" b="1" spc="-1" dirty="0">
              <a:solidFill>
                <a:schemeClr val="accent1">
                  <a:lumMod val="50000"/>
                </a:schemeClr>
              </a:solidFill>
              <a:latin typeface="Arial"/>
            </a:endParaRPr>
          </a:p>
          <a:p>
            <a:endParaRPr lang="tr-TR" sz="1600" spc="-1" dirty="0">
              <a:solidFill>
                <a:srgbClr val="000000"/>
              </a:solidFill>
              <a:latin typeface="Arial"/>
            </a:endParaRPr>
          </a:p>
        </p:txBody>
      </p:sp>
      <p:pic>
        <p:nvPicPr>
          <p:cNvPr id="3074" name="Picture 2" descr="https://www.giresun.edu.tr/Files/Images/_25-83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426" y="1468316"/>
            <a:ext cx="5667135" cy="398880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giresun.edu.tr/Files/Images/_2-115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1" y="1468315"/>
            <a:ext cx="5517656" cy="398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8805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524000" y="317682"/>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7" name="Metin kutusu 3"/>
          <p:cNvSpPr/>
          <p:nvPr/>
        </p:nvSpPr>
        <p:spPr>
          <a:xfrm>
            <a:off x="745351" y="324929"/>
            <a:ext cx="10280157" cy="169131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endParaRPr lang="tr-TR" sz="1600" b="0" strike="noStrike" spc="-1" dirty="0">
              <a:solidFill>
                <a:schemeClr val="dk1"/>
              </a:solidFill>
              <a:latin typeface="Arial"/>
            </a:endParaRPr>
          </a:p>
          <a:p>
            <a:pPr defTabSz="914400">
              <a:lnSpc>
                <a:spcPct val="100000"/>
              </a:lnSpc>
            </a:pPr>
            <a:endParaRPr lang="tr-TR" sz="1600" spc="-1" dirty="0">
              <a:solidFill>
                <a:schemeClr val="dk1"/>
              </a:solidFill>
              <a:latin typeface="Arial"/>
            </a:endParaRPr>
          </a:p>
          <a:p>
            <a:pPr defTabSz="914400">
              <a:lnSpc>
                <a:spcPct val="100000"/>
              </a:lnSpc>
            </a:pPr>
            <a:r>
              <a:rPr lang="tr-TR" sz="1600" spc="-1" dirty="0">
                <a:solidFill>
                  <a:schemeClr val="dk1"/>
                </a:solidFill>
                <a:latin typeface="Arial"/>
              </a:rPr>
              <a:t> </a:t>
            </a:r>
            <a:r>
              <a:rPr lang="tr-TR" sz="1600" spc="-1" dirty="0" smtClean="0">
                <a:solidFill>
                  <a:schemeClr val="dk1"/>
                </a:solidFill>
                <a:latin typeface="Arial"/>
              </a:rPr>
              <a:t>               </a:t>
            </a:r>
            <a:r>
              <a:rPr lang="tr-TR" sz="2400" b="1" strike="noStrike" spc="-1" dirty="0" smtClean="0">
                <a:solidFill>
                  <a:schemeClr val="accent1">
                    <a:lumMod val="50000"/>
                  </a:schemeClr>
                </a:solidFill>
                <a:latin typeface="Arial"/>
              </a:rPr>
              <a:t>Giresun </a:t>
            </a:r>
            <a:r>
              <a:rPr lang="tr-TR" sz="2400" b="1" strike="noStrike" spc="-1" dirty="0">
                <a:solidFill>
                  <a:schemeClr val="accent1">
                    <a:lumMod val="50000"/>
                  </a:schemeClr>
                </a:solidFill>
                <a:latin typeface="Arial"/>
              </a:rPr>
              <a:t>Üniversitesi </a:t>
            </a:r>
            <a:r>
              <a:rPr lang="tr-TR" sz="2400" b="1" strike="noStrike" spc="-1" dirty="0" smtClean="0">
                <a:solidFill>
                  <a:schemeClr val="accent1">
                    <a:lumMod val="50000"/>
                  </a:schemeClr>
                </a:solidFill>
                <a:latin typeface="Arial"/>
              </a:rPr>
              <a:t>19. </a:t>
            </a:r>
            <a:r>
              <a:rPr lang="tr-TR" sz="2400" b="1" strike="noStrike" spc="-1" dirty="0">
                <a:solidFill>
                  <a:schemeClr val="accent1">
                    <a:lumMod val="50000"/>
                  </a:schemeClr>
                </a:solidFill>
                <a:latin typeface="Arial"/>
              </a:rPr>
              <a:t>Spor Şenlikleri Ödül Töreni</a:t>
            </a:r>
          </a:p>
          <a:p>
            <a:endParaRPr lang="tr-TR" sz="3200" b="1" spc="-1" dirty="0">
              <a:solidFill>
                <a:schemeClr val="accent1">
                  <a:lumMod val="50000"/>
                </a:schemeClr>
              </a:solidFill>
              <a:latin typeface="Arial"/>
            </a:endParaRPr>
          </a:p>
          <a:p>
            <a:endParaRPr lang="tr-TR" sz="1600" spc="-1" dirty="0">
              <a:solidFill>
                <a:srgbClr val="000000"/>
              </a:solidFill>
              <a:latin typeface="Arial"/>
            </a:endParaRPr>
          </a:p>
        </p:txBody>
      </p:sp>
      <p:pic>
        <p:nvPicPr>
          <p:cNvPr id="2050" name="Picture 2" descr="https://www.giresun.edu.tr/Files/Images/_12-82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2188" y="1354014"/>
            <a:ext cx="5501969" cy="410311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giresun.edu.tr/Files/Images/_5-153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34" y="1354014"/>
            <a:ext cx="5767692" cy="4103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4920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2" name="Dikdörtgen 1"/>
          <p:cNvSpPr/>
          <p:nvPr/>
        </p:nvSpPr>
        <p:spPr>
          <a:xfrm>
            <a:off x="3769352" y="561386"/>
            <a:ext cx="4207819" cy="369332"/>
          </a:xfrm>
          <a:prstGeom prst="rect">
            <a:avLst/>
          </a:prstGeom>
        </p:spPr>
        <p:txBody>
          <a:bodyPr wrap="none">
            <a:spAutoFit/>
          </a:bodyPr>
          <a:lstStyle/>
          <a:p>
            <a:pPr algn="ctr"/>
            <a:r>
              <a:rPr lang="tr-TR" spc="-1" dirty="0">
                <a:solidFill>
                  <a:srgbClr val="FF0000"/>
                </a:solidFill>
                <a:latin typeface="Arial" panose="020B0604020202020204" pitchFamily="34" charset="0"/>
                <a:cs typeface="Arial" panose="020B0604020202020204" pitchFamily="34" charset="0"/>
              </a:rPr>
              <a:t>MEZUNİYET TÖRENİ GÖRÜNTÜLERİ</a:t>
            </a:r>
          </a:p>
        </p:txBody>
      </p:sp>
      <p:pic>
        <p:nvPicPr>
          <p:cNvPr id="2054" name="Picture 6" descr="https://sksdb.giresun.edu.tr/Files/Images/__fmg_0102-8820-69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4" y="1758462"/>
            <a:ext cx="5646528" cy="3632688"/>
          </a:xfrm>
          <a:prstGeom prst="rect">
            <a:avLst/>
          </a:prstGeom>
          <a:noFill/>
          <a:extLst>
            <a:ext uri="{909E8E84-426E-40DD-AFC4-6F175D3DCCD1}">
              <a14:hiddenFill xmlns:a14="http://schemas.microsoft.com/office/drawing/2010/main">
                <a:solidFill>
                  <a:srgbClr val="FFFFFF"/>
                </a:solidFill>
              </a14:hiddenFill>
            </a:ext>
          </a:extLst>
        </p:spPr>
      </p:pic>
      <p:sp>
        <p:nvSpPr>
          <p:cNvPr id="4" name="Metin kutusu 3"/>
          <p:cNvSpPr txBox="1"/>
          <p:nvPr/>
        </p:nvSpPr>
        <p:spPr>
          <a:xfrm>
            <a:off x="61546" y="930718"/>
            <a:ext cx="12238892" cy="369332"/>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rPr>
              <a:t>Üniversitemizin 2025-2026 öğretim yılı sonu toplu mezuniyet töreni Giresun Çotanak Spor Kompleksinde gerçekleştirildi.</a:t>
            </a:r>
          </a:p>
        </p:txBody>
      </p:sp>
      <p:pic>
        <p:nvPicPr>
          <p:cNvPr id="7172" name="Picture 4" descr="https://sksdb.giresun.edu.tr/Files/Images/__14-7305-12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876" y="1758462"/>
            <a:ext cx="5575529" cy="3610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9805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3074" name="Picture 2" descr="https://sksdb.giresun.edu.tr/Files/Images/_ab57d3a4-1fb3-41c7-8db9-d-648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835" y="1116623"/>
            <a:ext cx="5708895" cy="420272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sksdb.giresun.edu.tr/Files/Images/__7-2949-86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8577" y="1116623"/>
            <a:ext cx="5697414" cy="4202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4848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4098" name="Picture 2" descr="https://sksdb.giresun.edu.tr/Files/Images/__9-8307-996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4" y="1081455"/>
            <a:ext cx="5708074" cy="422580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sksdb.giresun.edu.tr/Files/Images/__3-1390-28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1081456"/>
            <a:ext cx="5679831" cy="4200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6995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128" name="Picture 8" descr="https://sksdb.giresun.edu.tr/Files/Images/__3-1390-28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3554" y="1181119"/>
            <a:ext cx="5269663" cy="4318809"/>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654" y="1181118"/>
            <a:ext cx="5749392" cy="4318809"/>
          </a:xfrm>
          <a:prstGeom prst="rect">
            <a:avLst/>
          </a:prstGeom>
        </p:spPr>
      </p:pic>
    </p:spTree>
    <p:extLst>
      <p:ext uri="{BB962C8B-B14F-4D97-AF65-F5344CB8AC3E}">
        <p14:creationId xmlns:p14="http://schemas.microsoft.com/office/powerpoint/2010/main" val="33531581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4098" name="Picture 2" descr="https://sksdb.giresun.edu.tr/Files/Images/__fmg_2748-2476-105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154" y="691793"/>
            <a:ext cx="10392508" cy="4724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4073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124" name="Picture 4" descr="https://sksdb.giresun.edu.tr/Files/Images/__fmg_2776-4134-880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3" y="844062"/>
            <a:ext cx="5640665" cy="465586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s://sksdb.giresun.edu.tr/Files/Images/__fmg_2902-4938-72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277" y="844062"/>
            <a:ext cx="5890845" cy="46558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8986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6146" name="Picture 2" descr="https://sksdb.giresun.edu.tr/Files/Images/__basliksiz-1-1363-48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35" y="557772"/>
            <a:ext cx="11601850" cy="4942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82813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6150" name="Picture 6" descr="https://sksdb.giresun.edu.tr/Files/Images/__fmg_2925-3525-798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216" y="624254"/>
            <a:ext cx="10928838" cy="4875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895578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635868"/>
            <a:ext cx="12192000" cy="1222131"/>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pic>
        <p:nvPicPr>
          <p:cNvPr id="5" name="Picture 4" descr="https://sksdb.giresun.edu.tr/Files/Images/__24-6490-21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523" y="606670"/>
            <a:ext cx="11421207" cy="4958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3812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a:extLst>
              <a:ext uri="{FF2B5EF4-FFF2-40B4-BE49-F238E27FC236}">
                <a16:creationId xmlns:a16="http://schemas.microsoft.com/office/drawing/2014/main" xmlns="" id="{EE688BA1-CACE-C44B-06D5-784A460EC7C0}"/>
              </a:ext>
            </a:extLst>
          </p:cNvPr>
          <p:cNvSpPr>
            <a:spLocks noGrp="1"/>
          </p:cNvSpPr>
          <p:nvPr>
            <p:ph type="subTitle" idx="1"/>
          </p:nvPr>
        </p:nvSpPr>
        <p:spPr>
          <a:xfrm>
            <a:off x="1402976" y="353238"/>
            <a:ext cx="9144000" cy="1655762"/>
          </a:xfrm>
        </p:spPr>
        <p:txBody>
          <a:bodyPr/>
          <a:lstStyle/>
          <a:p>
            <a:r>
              <a:rPr lang="tr-TR" dirty="0">
                <a:solidFill>
                  <a:schemeClr val="bg1"/>
                </a:solidFill>
              </a:rPr>
              <a:t>ASFDASDASDASDASD</a:t>
            </a:r>
          </a:p>
        </p:txBody>
      </p:sp>
      <p:pic>
        <p:nvPicPr>
          <p:cNvPr id="6" name="Resim 5" descr="ekran görüntüsü, yazı tipi, tasarım içeren bir resim&#10;&#10;Açıklama otomatik olarak oluşturuldu">
            <a:extLst>
              <a:ext uri="{FF2B5EF4-FFF2-40B4-BE49-F238E27FC236}">
                <a16:creationId xmlns:a16="http://schemas.microsoft.com/office/drawing/2014/main" xmlns="" id="{88818EC7-6972-2DD3-B464-67C13B0359B0}"/>
              </a:ext>
            </a:extLst>
          </p:cNvPr>
          <p:cNvPicPr>
            <a:picLocks noChangeAspect="1"/>
          </p:cNvPicPr>
          <p:nvPr/>
        </p:nvPicPr>
        <p:blipFill>
          <a:blip r:embed="rId2"/>
          <a:stretch>
            <a:fillRect/>
          </a:stretch>
        </p:blipFill>
        <p:spPr>
          <a:xfrm>
            <a:off x="0" y="5499928"/>
            <a:ext cx="12192000" cy="1358072"/>
          </a:xfrm>
          <a:prstGeom prst="rect">
            <a:avLst/>
          </a:prstGeom>
        </p:spPr>
      </p:pic>
      <p:sp>
        <p:nvSpPr>
          <p:cNvPr id="8" name="Metin kutusu 5"/>
          <p:cNvSpPr txBox="1"/>
          <p:nvPr/>
        </p:nvSpPr>
        <p:spPr>
          <a:xfrm>
            <a:off x="226734" y="186450"/>
            <a:ext cx="5216533" cy="338554"/>
          </a:xfrm>
          <a:prstGeom prst="rect">
            <a:avLst/>
          </a:prstGeom>
          <a:solidFill>
            <a:srgbClr val="173D6E"/>
          </a:solidFill>
        </p:spPr>
        <p:txBody>
          <a:bodyPr wrap="square" rtlCol="0">
            <a:spAutoFit/>
          </a:bodyPr>
          <a:lstStyle/>
          <a:p>
            <a:r>
              <a:rPr lang="tr-TR" sz="1600" dirty="0">
                <a:solidFill>
                  <a:schemeClr val="bg1">
                    <a:lumMod val="95000"/>
                  </a:schemeClr>
                </a:solidFill>
                <a:latin typeface="Bahnschrift Light" panose="020B0502040204020203" pitchFamily="34" charset="0"/>
              </a:rPr>
              <a:t>Sağlık, Kültür ve Spor Daire Başkanlığı</a:t>
            </a:r>
          </a:p>
        </p:txBody>
      </p:sp>
      <p:sp>
        <p:nvSpPr>
          <p:cNvPr id="5" name="1 Başlık"/>
          <p:cNvSpPr/>
          <p:nvPr/>
        </p:nvSpPr>
        <p:spPr>
          <a:xfrm>
            <a:off x="395654" y="691792"/>
            <a:ext cx="10735408" cy="4416540"/>
          </a:xfrm>
          <a:prstGeom prst="rect">
            <a:avLst/>
          </a:prstGeom>
          <a:noFill/>
          <a:ln w="0">
            <a:noFill/>
          </a:ln>
        </p:spPr>
        <p:style>
          <a:lnRef idx="0">
            <a:scrgbClr r="0" g="0" b="0"/>
          </a:lnRef>
          <a:fillRef idx="0">
            <a:scrgbClr r="0" g="0" b="0"/>
          </a:fillRef>
          <a:effectRef idx="0">
            <a:scrgbClr r="0" g="0" b="0"/>
          </a:effectRef>
          <a:fontRef idx="minor"/>
        </p:style>
        <p:txBody>
          <a:bodyPr lIns="0" tIns="45000" rIns="0" bIns="0" anchor="b">
            <a:normAutofit fontScale="97499"/>
          </a:bodyPr>
          <a:lstStyle/>
          <a:p>
            <a:pPr marL="72000" algn="ctr" defTabSz="914400">
              <a:lnSpc>
                <a:spcPct val="100000"/>
              </a:lnSpc>
              <a:spcBef>
                <a:spcPts val="1199"/>
              </a:spcBef>
              <a:spcAft>
                <a:spcPts val="1199"/>
              </a:spcAft>
            </a:pPr>
            <a:r>
              <a:rPr lang="tr-TR" sz="4400" b="1" strike="noStrike" spc="-1" dirty="0">
                <a:solidFill>
                  <a:schemeClr val="accent1">
                    <a:lumMod val="50000"/>
                  </a:schemeClr>
                </a:solidFill>
                <a:latin typeface="Arial"/>
              </a:rPr>
              <a:t>GİRESUN ÜNİVERSİTESİ</a:t>
            </a:r>
            <a:endParaRPr lang="tr-TR" sz="4400" b="0" strike="noStrike" spc="-1" dirty="0">
              <a:solidFill>
                <a:srgbClr val="000000"/>
              </a:solidFill>
              <a:latin typeface="Arial"/>
            </a:endParaRPr>
          </a:p>
          <a:p>
            <a:pPr marL="72000" algn="ctr" defTabSz="914400">
              <a:lnSpc>
                <a:spcPct val="100000"/>
              </a:lnSpc>
              <a:spcBef>
                <a:spcPts val="1199"/>
              </a:spcBef>
              <a:spcAft>
                <a:spcPts val="1199"/>
              </a:spcAft>
            </a:pPr>
            <a:r>
              <a:rPr lang="tr-TR" sz="4400" b="1" strike="noStrike" spc="-1" dirty="0">
                <a:solidFill>
                  <a:schemeClr val="accent1">
                    <a:lumMod val="50000"/>
                  </a:schemeClr>
                </a:solidFill>
                <a:latin typeface="Arial"/>
              </a:rPr>
              <a:t> AİLESİNE  KATILAN</a:t>
            </a:r>
            <a:endParaRPr lang="tr-TR" sz="4400" b="0" strike="noStrike" spc="-1" dirty="0">
              <a:solidFill>
                <a:srgbClr val="000000"/>
              </a:solidFill>
              <a:latin typeface="Arial"/>
            </a:endParaRPr>
          </a:p>
          <a:p>
            <a:pPr marL="72000" algn="ctr" defTabSz="914400">
              <a:lnSpc>
                <a:spcPct val="100000"/>
              </a:lnSpc>
              <a:spcBef>
                <a:spcPts val="1199"/>
              </a:spcBef>
              <a:spcAft>
                <a:spcPts val="1199"/>
              </a:spcAft>
            </a:pPr>
            <a:r>
              <a:rPr lang="tr-TR" sz="4400" b="1" strike="noStrike" spc="-1" dirty="0">
                <a:solidFill>
                  <a:schemeClr val="accent1">
                    <a:lumMod val="50000"/>
                  </a:schemeClr>
                </a:solidFill>
                <a:latin typeface="Arial"/>
              </a:rPr>
              <a:t>ÖĞRENCİLERİMİZE EĞİTİM ÖĞRETİM</a:t>
            </a:r>
            <a:endParaRPr lang="tr-TR" sz="4400" b="0" strike="noStrike" spc="-1" dirty="0">
              <a:solidFill>
                <a:srgbClr val="000000"/>
              </a:solidFill>
              <a:latin typeface="Arial"/>
            </a:endParaRPr>
          </a:p>
          <a:p>
            <a:pPr marL="72000" algn="ctr" defTabSz="914400">
              <a:lnSpc>
                <a:spcPct val="100000"/>
              </a:lnSpc>
              <a:spcBef>
                <a:spcPts val="1199"/>
              </a:spcBef>
              <a:spcAft>
                <a:spcPts val="1199"/>
              </a:spcAft>
            </a:pPr>
            <a:r>
              <a:rPr lang="tr-TR" sz="4400" b="1" strike="noStrike" spc="-1" dirty="0">
                <a:solidFill>
                  <a:schemeClr val="accent1">
                    <a:lumMod val="50000"/>
                  </a:schemeClr>
                </a:solidFill>
                <a:latin typeface="Arial"/>
              </a:rPr>
              <a:t> HAYATLARINDA BAŞARILAR DİLERİZ</a:t>
            </a:r>
            <a:endParaRPr lang="tr-TR" sz="4400" b="0" strike="noStrike" spc="-1" dirty="0">
              <a:solidFill>
                <a:srgbClr val="000000"/>
              </a:solidFill>
              <a:latin typeface="Arial"/>
            </a:endParaRPr>
          </a:p>
        </p:txBody>
      </p:sp>
    </p:spTree>
    <p:extLst>
      <p:ext uri="{BB962C8B-B14F-4D97-AF65-F5344CB8AC3E}">
        <p14:creationId xmlns:p14="http://schemas.microsoft.com/office/powerpoint/2010/main" val="3555929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1445</TotalTime>
  <Words>1931</Words>
  <Application>Microsoft Office PowerPoint</Application>
  <PresentationFormat>Özel</PresentationFormat>
  <Paragraphs>267</Paragraphs>
  <Slides>56</Slides>
  <Notes>4</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56</vt:i4>
      </vt:variant>
    </vt:vector>
  </HeadingPairs>
  <TitlesOfParts>
    <vt:vector size="58" baseType="lpstr">
      <vt:lpstr>Office Teması</vt:lpstr>
      <vt:lpstr>Acrobat Document</vt:lpstr>
      <vt:lpstr>PowerPoint Sunusu</vt:lpstr>
      <vt:lpstr>                                                      Kuruluş;</vt:lpstr>
      <vt:lpstr>                                                                   Amaç,</vt:lpstr>
      <vt:lpstr>                                                                                          Güre Yerleşkesi Yemekhanesi,</vt:lpstr>
      <vt:lpstr>PowerPoint Sunusu</vt:lpstr>
      <vt:lpstr>                                                      </vt:lpstr>
      <vt:lpstr>PowerPoint Sunusu</vt:lpstr>
      <vt:lpstr>PowerPoint Sunusu</vt:lpstr>
      <vt:lpstr>PowerPoint Sunusu</vt:lpstr>
      <vt:lpstr>      YERLEŞKELERİMİZDEKİ ÖĞRENCİ KANTİNLERİ</vt:lpstr>
      <vt:lpstr>                                                      </vt:lpstr>
      <vt:lpstr>                                                      Sosyal Hizmetler,</vt:lpstr>
      <vt:lpstr>                                                      Sosyal Hizmetler,</vt:lpstr>
      <vt:lpstr>                                                      Kültür Hizmetleri,</vt:lpstr>
      <vt:lpstr>                                                      </vt:lpstr>
      <vt:lpstr>                                                      Öğrenci Toplulukları;</vt:lpstr>
      <vt:lpstr>Giresun Üniversitesi     Öğrenci Toplulukları Yönergesi -Web: https://ogrencitopluluk.giresun.edu.tr/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emre cagman</dc:creator>
  <cp:lastModifiedBy>Yeliz Akyalı</cp:lastModifiedBy>
  <cp:revision>195</cp:revision>
  <cp:lastPrinted>2026-09-08T08:28:54Z</cp:lastPrinted>
  <dcterms:created xsi:type="dcterms:W3CDTF">2023-12-06T08:00:52Z</dcterms:created>
  <dcterms:modified xsi:type="dcterms:W3CDTF">2026-09-28T06:08:12Z</dcterms:modified>
</cp:coreProperties>
</file>